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60" r:id="rId1"/>
  </p:sldMasterIdLst>
  <p:notesMasterIdLst>
    <p:notesMasterId r:id="rId23"/>
  </p:notesMasterIdLst>
  <p:sldIdLst>
    <p:sldId id="259" r:id="rId2"/>
    <p:sldId id="281" r:id="rId3"/>
    <p:sldId id="280" r:id="rId4"/>
    <p:sldId id="271" r:id="rId5"/>
    <p:sldId id="282" r:id="rId6"/>
    <p:sldId id="283" r:id="rId7"/>
    <p:sldId id="291" r:id="rId8"/>
    <p:sldId id="264" r:id="rId9"/>
    <p:sldId id="265" r:id="rId10"/>
    <p:sldId id="284" r:id="rId11"/>
    <p:sldId id="285" r:id="rId12"/>
    <p:sldId id="272" r:id="rId13"/>
    <p:sldId id="286" r:id="rId14"/>
    <p:sldId id="292" r:id="rId15"/>
    <p:sldId id="296" r:id="rId16"/>
    <p:sldId id="297" r:id="rId17"/>
    <p:sldId id="298" r:id="rId18"/>
    <p:sldId id="295" r:id="rId19"/>
    <p:sldId id="288" r:id="rId20"/>
    <p:sldId id="294" r:id="rId21"/>
    <p:sldId id="27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90A"/>
    <a:srgbClr val="5FB54B"/>
    <a:srgbClr val="111F6D"/>
    <a:srgbClr val="008E4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6247" autoAdjust="0"/>
  </p:normalViewPr>
  <p:slideViewPr>
    <p:cSldViewPr snapToGrid="0" showGuides="1">
      <p:cViewPr varScale="1">
        <p:scale>
          <a:sx n="102" d="100"/>
          <a:sy n="102" d="100"/>
        </p:scale>
        <p:origin x="2268" y="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23637-4194-5544-82D8-6522158544D4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AE2D9-7463-9E42-8648-07CE0ED2F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99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Hey und willkommen zu meiner </a:t>
            </a:r>
            <a:r>
              <a:rPr lang="de-DE" dirty="0" err="1"/>
              <a:t>1.Semester</a:t>
            </a:r>
            <a:r>
              <a:rPr lang="de-DE" dirty="0"/>
              <a:t> Präsentation.</a:t>
            </a:r>
          </a:p>
          <a:p>
            <a:r>
              <a:rPr lang="de-DE" dirty="0"/>
              <a:t>Ich habe das Thema: Können generative Modelle komplexe Zusammenhänge lernen.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AE2D9-7463-9E42-8648-07CE0ED2F1B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74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Verwendung im KI-Bohrer </a:t>
            </a:r>
            <a:r>
              <a:rPr lang="de-DE" dirty="0" err="1"/>
              <a:t>projekt</a:t>
            </a:r>
            <a:r>
              <a:rPr lang="de-DE" dirty="0"/>
              <a:t>, bei dem die Vorhersage der Noise </a:t>
            </a:r>
            <a:r>
              <a:rPr lang="de-DE" dirty="0" err="1"/>
              <a:t>Prediction</a:t>
            </a:r>
            <a:r>
              <a:rPr lang="de-DE" dirty="0"/>
              <a:t> für eine Bohrsoftware verwendet wird, um effizienter und leiser bohren zu können.</a:t>
            </a:r>
          </a:p>
          <a:p>
            <a:endParaRPr lang="de-DE" dirty="0"/>
          </a:p>
          <a:p>
            <a:r>
              <a:rPr lang="de-DE" dirty="0"/>
              <a:t>Es handelt sich um Bohrungen um Geothermische Energie nutzen zu können und diese müssen auch über die Nacht hinweg stattfindet, was </a:t>
            </a:r>
            <a:r>
              <a:rPr lang="de-DE" dirty="0" err="1"/>
              <a:t>normarlerweise</a:t>
            </a:r>
            <a:r>
              <a:rPr lang="de-DE" dirty="0"/>
              <a:t> zu laut </a:t>
            </a:r>
            <a:r>
              <a:rPr lang="de-DE" dirty="0" err="1"/>
              <a:t>ioder</a:t>
            </a:r>
            <a:r>
              <a:rPr lang="de-DE" dirty="0"/>
              <a:t> ineffizient ist.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AE2D9-7463-9E42-8648-07CE0ED2F1B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69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 </a:t>
            </a:r>
            <a:r>
              <a:rPr lang="de-DE" dirty="0" err="1"/>
              <a:t>related</a:t>
            </a:r>
            <a:r>
              <a:rPr lang="de-DE" dirty="0"/>
              <a:t> Work gibt es die 3 </a:t>
            </a:r>
            <a:r>
              <a:rPr lang="de-DE" dirty="0" err="1"/>
              <a:t>basic</a:t>
            </a:r>
            <a:r>
              <a:rPr lang="de-DE" dirty="0"/>
              <a:t> Paper von dem KI-Bohrer </a:t>
            </a:r>
            <a:r>
              <a:rPr lang="de-DE" dirty="0" err="1"/>
              <a:t>projekt</a:t>
            </a:r>
            <a:r>
              <a:rPr lang="de-DE" dirty="0"/>
              <a:t> für das allgemeine Projekt, die Daten und zusätzliche Models (als </a:t>
            </a:r>
            <a:r>
              <a:rPr lang="de-DE" dirty="0" err="1"/>
              <a:t>CVPR</a:t>
            </a:r>
            <a:r>
              <a:rPr lang="de-DE" dirty="0"/>
              <a:t> Paper -&gt; dafür Keuper fragen) und noch eine Bachelorarbeit, die </a:t>
            </a:r>
            <a:r>
              <a:rPr lang="de-DE" dirty="0" err="1"/>
              <a:t>Normalizing</a:t>
            </a:r>
            <a:r>
              <a:rPr lang="de-DE" dirty="0"/>
              <a:t> Flows auf die Problemstellung eingesetzt hat. Ansonsten gibt es/habe ich leider keine Paper die so einen (oder ähnlichen) </a:t>
            </a:r>
            <a:r>
              <a:rPr lang="de-DE" dirty="0" err="1"/>
              <a:t>ansatz</a:t>
            </a:r>
            <a:r>
              <a:rPr lang="de-DE" dirty="0"/>
              <a:t> verfolgen. Nur noch allgemeine Paper für </a:t>
            </a:r>
            <a:r>
              <a:rPr lang="de-DE" dirty="0" err="1"/>
              <a:t>paired</a:t>
            </a:r>
            <a:r>
              <a:rPr lang="de-DE" dirty="0"/>
              <a:t> image-</a:t>
            </a:r>
            <a:r>
              <a:rPr lang="de-DE" dirty="0" err="1"/>
              <a:t>to</a:t>
            </a:r>
            <a:r>
              <a:rPr lang="de-DE" dirty="0"/>
              <a:t>-image </a:t>
            </a:r>
            <a:r>
              <a:rPr lang="de-DE" dirty="0" err="1"/>
              <a:t>translation</a:t>
            </a:r>
            <a:r>
              <a:rPr lang="de-DE" dirty="0"/>
              <a:t>, wie das Paper vom </a:t>
            </a:r>
            <a:r>
              <a:rPr lang="de-DE" dirty="0" err="1"/>
              <a:t>Pix2pix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AE2D9-7463-9E42-8648-07CE0ED2F1B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413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199E0-6DDA-CE8F-2BF8-7B68805C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48943DB-F0A3-D9CE-60E5-0DF17993C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C663055-ADF4-F582-A1E4-401EB2E8D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Pix2Pix</a:t>
            </a:r>
            <a:r>
              <a:rPr lang="de-DE" dirty="0"/>
              <a:t> meist verwendete Methode in Experimente hier</a:t>
            </a:r>
          </a:p>
          <a:p>
            <a:pPr marL="228600" indent="-228600">
              <a:buAutoNum type="arabicPeriod"/>
            </a:pPr>
            <a:r>
              <a:rPr lang="de-DE" dirty="0"/>
              <a:t>Ausbreitung von </a:t>
            </a:r>
            <a:r>
              <a:rPr lang="de-DE" dirty="0" err="1"/>
              <a:t>akkustischen</a:t>
            </a:r>
            <a:r>
              <a:rPr lang="de-DE" dirty="0"/>
              <a:t> Wellen mit U-Net gelernt (ähnliche Anwendung) -&gt; ähnliche Architektur, die machen es aber step-</a:t>
            </a:r>
            <a:r>
              <a:rPr lang="de-DE" dirty="0" err="1"/>
              <a:t>wise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PhysiX</a:t>
            </a:r>
            <a:r>
              <a:rPr lang="de-DE" dirty="0"/>
              <a:t> =&gt; erstes </a:t>
            </a:r>
            <a:r>
              <a:rPr lang="de-DE" dirty="0" err="1"/>
              <a:t>Foundation</a:t>
            </a:r>
            <a:r>
              <a:rPr lang="de-DE" dirty="0"/>
              <a:t> Model für Physik Anwendungen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8E34AF-B521-6C4B-8857-F7FAD3340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AE2D9-7463-9E42-8648-07CE0ED2F1B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05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AE2D9-7463-9E42-8648-07CE0ED2F1B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37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FF253-82FA-8CA9-D530-76C76E2A2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C48360-3ABF-C502-B542-6B27F8158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A6099E-5DCC-104D-A175-378907B76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BD0FCC-C0C1-B48E-F293-33164A1F5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AE2D9-7463-9E42-8648-07CE0ED2F1B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088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Guter Ansatz, könnte neue </a:t>
            </a:r>
            <a:r>
              <a:rPr lang="de-DE" dirty="0" err="1"/>
              <a:t>SOTA</a:t>
            </a:r>
            <a:r>
              <a:rPr lang="de-DE" dirty="0"/>
              <a:t> </a:t>
            </a:r>
            <a:r>
              <a:rPr lang="de-DE" dirty="0" err="1"/>
              <a:t>ergebnisse</a:t>
            </a:r>
            <a:r>
              <a:rPr lang="de-DE" dirty="0"/>
              <a:t> liefern. Aktuell noch Probleme mit der Vorhersage von den Reflektionen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AE2D9-7463-9E42-8648-07CE0ED2F1B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0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folie_1">
    <p:bg>
      <p:bgPr>
        <a:solidFill>
          <a:srgbClr val="11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8E8646-121A-0BE8-9A5B-654C2A697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003" b="57705"/>
          <a:stretch/>
        </p:blipFill>
        <p:spPr>
          <a:xfrm>
            <a:off x="3903346" y="2497456"/>
            <a:ext cx="1343024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3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31D365-66E5-09D6-D2D8-DE3DE38F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100" y="6356351"/>
            <a:ext cx="5577722" cy="365125"/>
          </a:xfrm>
          <a:prstGeom prst="rect">
            <a:avLst/>
          </a:prstGeom>
        </p:spPr>
        <p:txBody>
          <a:bodyPr/>
          <a:lstStyle>
            <a:lvl1pPr algn="l">
              <a:defRPr sz="900" b="1" i="0">
                <a:solidFill>
                  <a:srgbClr val="111F6D"/>
                </a:solidFill>
                <a:latin typeface="Source Sans Pro Semibold" panose="020B0503030403020204" pitchFamily="34" charset="77"/>
              </a:defRPr>
            </a:lvl1pPr>
          </a:lstStyle>
          <a:p>
            <a:endParaRPr lang="de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88EC55-88DB-2B5A-9B1B-CB2DA7AE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54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rgbClr val="FF0000"/>
                </a:solidFill>
                <a:latin typeface="Source Sans Pro Semibold" panose="020B0503030403020204" pitchFamily="34" charset="77"/>
              </a:defRPr>
            </a:lvl1pPr>
          </a:lstStyle>
          <a:p>
            <a:fld id="{DBA245EC-98D6-F440-8F93-5F54CA79E6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200D3000-83FA-C41A-1DFC-1BFFCA02F1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02" y="1808163"/>
            <a:ext cx="8139600" cy="44624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1pPr>
          </a:lstStyle>
          <a:p>
            <a:br>
              <a:rPr lang="de-DE" dirty="0"/>
            </a:br>
            <a:r>
              <a:rPr lang="de-DE" dirty="0"/>
              <a:t>B=22,61 cm x H=12,4 cm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A3EF7EDC-7CED-BAA5-D2C7-29AAC4C8A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575" y="357182"/>
            <a:ext cx="7703999" cy="7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FF0000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reieck 1">
            <a:extLst>
              <a:ext uri="{FF2B5EF4-FFF2-40B4-BE49-F238E27FC236}">
                <a16:creationId xmlns:a16="http://schemas.microsoft.com/office/drawing/2014/main" id="{0C9CA2BB-B722-AF92-929E-21CB5F94B3B4}"/>
              </a:ext>
            </a:extLst>
          </p:cNvPr>
          <p:cNvSpPr/>
          <p:nvPr userDrawn="1"/>
        </p:nvSpPr>
        <p:spPr>
          <a:xfrm rot="5400000">
            <a:off x="-85504" y="509438"/>
            <a:ext cx="342460" cy="171449"/>
          </a:xfrm>
          <a:prstGeom prst="triangle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A876BE-1239-FFD4-EEFC-B6C75EE94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168" b="55633"/>
          <a:stretch/>
        </p:blipFill>
        <p:spPr>
          <a:xfrm>
            <a:off x="8456566" y="342900"/>
            <a:ext cx="320262" cy="365125"/>
          </a:xfrm>
          <a:prstGeom prst="rect">
            <a:avLst/>
          </a:prstGeom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2572EFC-9D8C-26F3-ABAF-576B17F5AF34}"/>
              </a:ext>
            </a:extLst>
          </p:cNvPr>
          <p:cNvCxnSpPr/>
          <p:nvPr userDrawn="1"/>
        </p:nvCxnSpPr>
        <p:spPr>
          <a:xfrm>
            <a:off x="576263" y="6287770"/>
            <a:ext cx="8172450" cy="0"/>
          </a:xfrm>
          <a:prstGeom prst="line">
            <a:avLst/>
          </a:prstGeom>
          <a:ln w="9525">
            <a:solidFill>
              <a:srgbClr val="111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78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ell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7100" y="6356351"/>
            <a:ext cx="5577722" cy="365125"/>
          </a:xfrm>
          <a:prstGeom prst="rect">
            <a:avLst/>
          </a:prstGeom>
        </p:spPr>
        <p:txBody>
          <a:bodyPr/>
          <a:lstStyle>
            <a:lvl1pPr algn="l">
              <a:defRPr sz="900" b="1" i="0">
                <a:solidFill>
                  <a:srgbClr val="111F6D"/>
                </a:solidFill>
                <a:latin typeface="Source Sans Pro Semibold" panose="020B0503030403020204" pitchFamily="34" charset="77"/>
              </a:defRPr>
            </a:lvl1pPr>
          </a:lstStyle>
          <a:p>
            <a:r>
              <a:rPr lang="de-DE" dirty="0"/>
              <a:t>Das ist ein ganz spannender Vortrag </a:t>
            </a:r>
            <a:r>
              <a:rPr lang="de-DE" b="0" dirty="0">
                <a:latin typeface="Source Sans Pro Light" panose="020B0403030403020204" pitchFamily="34" charset="77"/>
              </a:rPr>
              <a:t>I Prof. Dr. Max Mustermann</a:t>
            </a:r>
          </a:p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854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rgbClr val="FF0000"/>
                </a:solidFill>
                <a:latin typeface="Source Sans Pro Semibold" panose="020B0503030403020204" pitchFamily="34" charset="77"/>
              </a:defRPr>
            </a:lvl1pPr>
          </a:lstStyle>
          <a:p>
            <a:fld id="{DBA245EC-98D6-F440-8F93-5F54CA79E6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abellenplatzhalter 9">
            <a:extLst>
              <a:ext uri="{FF2B5EF4-FFF2-40B4-BE49-F238E27FC236}">
                <a16:creationId xmlns:a16="http://schemas.microsoft.com/office/drawing/2014/main" id="{B01762BC-7D60-3C78-C955-6E31EC1F241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04800" y="1789200"/>
            <a:ext cx="8140700" cy="4481513"/>
          </a:xfrm>
          <a:prstGeom prst="rect">
            <a:avLst/>
          </a:prstGeom>
          <a:ln>
            <a:noFill/>
            <a:prstDash val="sysDash"/>
          </a:ln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1600" baseline="0">
                <a:solidFill>
                  <a:srgbClr val="111F6D"/>
                </a:solidFill>
              </a:defRPr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7AE87485-9FE6-5151-BCC0-1B977F3C5D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575" y="357182"/>
            <a:ext cx="7703999" cy="7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FF0000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AB07DE06-9ED9-9849-F8F2-BC544D9BD357}"/>
              </a:ext>
            </a:extLst>
          </p:cNvPr>
          <p:cNvSpPr/>
          <p:nvPr userDrawn="1"/>
        </p:nvSpPr>
        <p:spPr>
          <a:xfrm rot="5400000">
            <a:off x="-85504" y="509438"/>
            <a:ext cx="342460" cy="171449"/>
          </a:xfrm>
          <a:prstGeom prst="triangle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457B527-C903-0B5A-9E52-5F0366EB2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2168" b="55633"/>
          <a:stretch/>
        </p:blipFill>
        <p:spPr>
          <a:xfrm>
            <a:off x="8456566" y="342900"/>
            <a:ext cx="320262" cy="365125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59C9066-E09A-FD46-2DB1-E6AB9D626E9F}"/>
              </a:ext>
            </a:extLst>
          </p:cNvPr>
          <p:cNvCxnSpPr/>
          <p:nvPr userDrawn="1"/>
        </p:nvCxnSpPr>
        <p:spPr>
          <a:xfrm>
            <a:off x="576263" y="6287770"/>
            <a:ext cx="8172450" cy="0"/>
          </a:xfrm>
          <a:prstGeom prst="line">
            <a:avLst/>
          </a:prstGeom>
          <a:ln w="9525">
            <a:solidFill>
              <a:srgbClr val="111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477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330487-BE22-3F64-19C7-24AA1FD8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100" y="6356351"/>
            <a:ext cx="5577722" cy="365125"/>
          </a:xfrm>
          <a:prstGeom prst="rect">
            <a:avLst/>
          </a:prstGeom>
        </p:spPr>
        <p:txBody>
          <a:bodyPr/>
          <a:lstStyle>
            <a:lvl1pPr algn="l">
              <a:defRPr sz="900" b="1" i="0">
                <a:solidFill>
                  <a:srgbClr val="111F6D"/>
                </a:solidFill>
                <a:latin typeface="Source Sans Pro Semibold" panose="020B0503030403020204" pitchFamily="34" charset="77"/>
              </a:defRPr>
            </a:lvl1pPr>
          </a:lstStyle>
          <a:p>
            <a:endParaRPr lang="de-D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DEC35A-24D6-C459-5CE6-9465A16F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54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rgbClr val="FF0000"/>
                </a:solidFill>
                <a:latin typeface="Source Sans Pro Semibold" panose="020B0503030403020204" pitchFamily="34" charset="77"/>
              </a:defRPr>
            </a:lvl1pPr>
          </a:lstStyle>
          <a:p>
            <a:fld id="{DBA245EC-98D6-F440-8F93-5F54CA79E6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DF7C0B50-B92E-9676-854B-C636210F0F9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576000" y="1807200"/>
            <a:ext cx="8172000" cy="370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aseline="0">
                <a:solidFill>
                  <a:srgbClr val="111F6D"/>
                </a:solidFill>
              </a:defRPr>
            </a:lvl1pPr>
          </a:lstStyle>
          <a:p>
            <a:r>
              <a:rPr lang="de-DE"/>
              <a:t>Mediaclip durch Klicken auf Symbol hinzufügen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DF7EBBA-C6B7-91CC-8986-26BF49348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575" y="357182"/>
            <a:ext cx="7703999" cy="7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FF0000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025AFBF3-B127-553A-A98E-0FB78FAE0E6F}"/>
              </a:ext>
            </a:extLst>
          </p:cNvPr>
          <p:cNvSpPr/>
          <p:nvPr userDrawn="1"/>
        </p:nvSpPr>
        <p:spPr>
          <a:xfrm rot="5400000">
            <a:off x="-85504" y="509438"/>
            <a:ext cx="342460" cy="171449"/>
          </a:xfrm>
          <a:prstGeom prst="triangle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E76C21-8B66-4569-6683-5D04BDC1D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168" b="55633"/>
          <a:stretch/>
        </p:blipFill>
        <p:spPr>
          <a:xfrm>
            <a:off x="8456566" y="342900"/>
            <a:ext cx="320262" cy="365125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462481A6-2080-9388-2852-A05896AA6974}"/>
              </a:ext>
            </a:extLst>
          </p:cNvPr>
          <p:cNvCxnSpPr/>
          <p:nvPr userDrawn="1"/>
        </p:nvCxnSpPr>
        <p:spPr>
          <a:xfrm>
            <a:off x="576263" y="6287770"/>
            <a:ext cx="8172450" cy="0"/>
          </a:xfrm>
          <a:prstGeom prst="line">
            <a:avLst/>
          </a:prstGeom>
          <a:ln w="9525">
            <a:solidFill>
              <a:srgbClr val="111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324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erfolie">
    <p:bg>
      <p:bgPr>
        <a:solidFill>
          <a:srgbClr val="11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713" y="1971269"/>
            <a:ext cx="4969565" cy="153987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100" b="1" i="0">
                <a:solidFill>
                  <a:schemeClr val="bg1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1FA0851-1291-76BF-2042-AB88393C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54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FF0000"/>
                </a:solidFill>
                <a:latin typeface=""/>
              </a:defRPr>
            </a:lvl1pPr>
          </a:lstStyle>
          <a:p>
            <a:fld id="{C6AFCF6C-A126-674D-AFDC-4252216F96A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BDF36D-6C22-A169-E482-9E68E947F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168" b="55633"/>
          <a:stretch/>
        </p:blipFill>
        <p:spPr>
          <a:xfrm>
            <a:off x="8456566" y="342900"/>
            <a:ext cx="320262" cy="365125"/>
          </a:xfrm>
          <a:prstGeom prst="rect">
            <a:avLst/>
          </a:prstGeom>
        </p:spPr>
      </p:pic>
      <p:sp>
        <p:nvSpPr>
          <p:cNvPr id="4" name="Dreieck 3">
            <a:extLst>
              <a:ext uri="{FF2B5EF4-FFF2-40B4-BE49-F238E27FC236}">
                <a16:creationId xmlns:a16="http://schemas.microsoft.com/office/drawing/2014/main" id="{8159C50A-776D-335A-39B4-FA2B5DF57E59}"/>
              </a:ext>
            </a:extLst>
          </p:cNvPr>
          <p:cNvSpPr/>
          <p:nvPr userDrawn="1"/>
        </p:nvSpPr>
        <p:spPr>
          <a:xfrm rot="5400000">
            <a:off x="683379" y="5261468"/>
            <a:ext cx="914400" cy="45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5B7BFE-BDE5-FD5D-7297-9A5677CD69FD}"/>
              </a:ext>
            </a:extLst>
          </p:cNvPr>
          <p:cNvSpPr/>
          <p:nvPr userDrawn="1"/>
        </p:nvSpPr>
        <p:spPr>
          <a:xfrm>
            <a:off x="2744759" y="5028030"/>
            <a:ext cx="914401" cy="9144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8EE6BCAD-3157-050F-9C0A-98076E1F66A7}"/>
              </a:ext>
            </a:extLst>
          </p:cNvPr>
          <p:cNvSpPr/>
          <p:nvPr userDrawn="1"/>
        </p:nvSpPr>
        <p:spPr>
          <a:xfrm rot="5400000">
            <a:off x="1603458" y="5256338"/>
            <a:ext cx="914400" cy="45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963A6678-1983-8CE9-6654-096D8EE9F77A}"/>
              </a:ext>
            </a:extLst>
          </p:cNvPr>
          <p:cNvSpPr/>
          <p:nvPr userDrawn="1"/>
        </p:nvSpPr>
        <p:spPr>
          <a:xfrm rot="16200000" flipH="1">
            <a:off x="2059473" y="5256338"/>
            <a:ext cx="914400" cy="45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Dreieck 9">
            <a:extLst>
              <a:ext uri="{FF2B5EF4-FFF2-40B4-BE49-F238E27FC236}">
                <a16:creationId xmlns:a16="http://schemas.microsoft.com/office/drawing/2014/main" id="{E2EF916F-655F-272B-1A21-C605C1546D72}"/>
              </a:ext>
            </a:extLst>
          </p:cNvPr>
          <p:cNvSpPr/>
          <p:nvPr userDrawn="1"/>
        </p:nvSpPr>
        <p:spPr>
          <a:xfrm rot="5400000">
            <a:off x="1139394" y="5246077"/>
            <a:ext cx="914400" cy="45778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2E36D21E-008D-8033-2345-33462A8CC2FF}"/>
              </a:ext>
            </a:extLst>
          </p:cNvPr>
          <p:cNvSpPr/>
          <p:nvPr userDrawn="1"/>
        </p:nvSpPr>
        <p:spPr>
          <a:xfrm rot="5400000">
            <a:off x="4793834" y="5251795"/>
            <a:ext cx="914400" cy="45778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EB83E433-193A-5DBD-8F4B-13BE706381B5}"/>
              </a:ext>
            </a:extLst>
          </p:cNvPr>
          <p:cNvSpPr/>
          <p:nvPr userDrawn="1"/>
        </p:nvSpPr>
        <p:spPr>
          <a:xfrm rot="5400000">
            <a:off x="3432979" y="6171907"/>
            <a:ext cx="914400" cy="45778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C84614DD-5D46-C5CA-C041-CAC2F4C3BA65}"/>
              </a:ext>
            </a:extLst>
          </p:cNvPr>
          <p:cNvSpPr/>
          <p:nvPr userDrawn="1"/>
        </p:nvSpPr>
        <p:spPr>
          <a:xfrm rot="5400000">
            <a:off x="2512864" y="6171908"/>
            <a:ext cx="914400" cy="45778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Dreieck 13">
            <a:extLst>
              <a:ext uri="{FF2B5EF4-FFF2-40B4-BE49-F238E27FC236}">
                <a16:creationId xmlns:a16="http://schemas.microsoft.com/office/drawing/2014/main" id="{920E545D-5C95-C298-B0B6-4AFB84A4C2B5}"/>
              </a:ext>
            </a:extLst>
          </p:cNvPr>
          <p:cNvSpPr/>
          <p:nvPr userDrawn="1"/>
        </p:nvSpPr>
        <p:spPr>
          <a:xfrm rot="5400000">
            <a:off x="6176306" y="6171911"/>
            <a:ext cx="914400" cy="45778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539E3ADA-B01F-D9C3-EAC8-CB0DB8267E54}"/>
              </a:ext>
            </a:extLst>
          </p:cNvPr>
          <p:cNvSpPr/>
          <p:nvPr userDrawn="1"/>
        </p:nvSpPr>
        <p:spPr>
          <a:xfrm rot="5400000">
            <a:off x="8462304" y="4331680"/>
            <a:ext cx="914400" cy="45778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Dreieck 15">
            <a:extLst>
              <a:ext uri="{FF2B5EF4-FFF2-40B4-BE49-F238E27FC236}">
                <a16:creationId xmlns:a16="http://schemas.microsoft.com/office/drawing/2014/main" id="{79B9681E-CC16-BB2B-316E-B1F8BC45B340}"/>
              </a:ext>
            </a:extLst>
          </p:cNvPr>
          <p:cNvSpPr/>
          <p:nvPr userDrawn="1"/>
        </p:nvSpPr>
        <p:spPr>
          <a:xfrm rot="5400000">
            <a:off x="7999391" y="4331677"/>
            <a:ext cx="914400" cy="45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A2AAC5-E077-9EDB-73A9-533F716CE9AC}"/>
              </a:ext>
            </a:extLst>
          </p:cNvPr>
          <p:cNvSpPr/>
          <p:nvPr userDrawn="1"/>
        </p:nvSpPr>
        <p:spPr>
          <a:xfrm>
            <a:off x="8227427" y="5017769"/>
            <a:ext cx="914401" cy="9144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326047-4C8E-8DF5-3F9C-93C1B5D7E711}"/>
              </a:ext>
            </a:extLst>
          </p:cNvPr>
          <p:cNvSpPr/>
          <p:nvPr userDrawn="1"/>
        </p:nvSpPr>
        <p:spPr>
          <a:xfrm>
            <a:off x="4581257" y="5937884"/>
            <a:ext cx="914401" cy="9144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A5E6CE2A-2958-030B-74E3-16803995A684}"/>
              </a:ext>
            </a:extLst>
          </p:cNvPr>
          <p:cNvSpPr/>
          <p:nvPr userDrawn="1"/>
        </p:nvSpPr>
        <p:spPr>
          <a:xfrm rot="5400000">
            <a:off x="6638106" y="6160478"/>
            <a:ext cx="914400" cy="45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A2D38ADB-375D-50AA-3104-7892D4661379}"/>
              </a:ext>
            </a:extLst>
          </p:cNvPr>
          <p:cNvSpPr/>
          <p:nvPr userDrawn="1"/>
        </p:nvSpPr>
        <p:spPr>
          <a:xfrm rot="5400000">
            <a:off x="2973067" y="6171907"/>
            <a:ext cx="914400" cy="45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1DEAF2-983B-1B8A-34FD-974BCB446B9B}"/>
              </a:ext>
            </a:extLst>
          </p:cNvPr>
          <p:cNvSpPr/>
          <p:nvPr userDrawn="1"/>
        </p:nvSpPr>
        <p:spPr>
          <a:xfrm>
            <a:off x="904355" y="5937884"/>
            <a:ext cx="914401" cy="9144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216E94A4-538F-101C-CD0B-96FE86988257}"/>
              </a:ext>
            </a:extLst>
          </p:cNvPr>
          <p:cNvSpPr/>
          <p:nvPr userDrawn="1"/>
        </p:nvSpPr>
        <p:spPr>
          <a:xfrm rot="10800000">
            <a:off x="0" y="5942430"/>
            <a:ext cx="914400" cy="45778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6EA2402C-31DC-5E35-173D-279F72DE9EDB}"/>
              </a:ext>
            </a:extLst>
          </p:cNvPr>
          <p:cNvSpPr/>
          <p:nvPr userDrawn="1"/>
        </p:nvSpPr>
        <p:spPr>
          <a:xfrm flipH="1">
            <a:off x="-982" y="6400215"/>
            <a:ext cx="914400" cy="45778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14C3994-2117-5D35-0CF0-2AFBFA4E2A8B}"/>
              </a:ext>
            </a:extLst>
          </p:cNvPr>
          <p:cNvSpPr/>
          <p:nvPr userDrawn="1"/>
        </p:nvSpPr>
        <p:spPr>
          <a:xfrm>
            <a:off x="7319795" y="5032535"/>
            <a:ext cx="902973" cy="9029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6282520-1EFE-CA5D-0362-68D1D4ADB3C2}"/>
              </a:ext>
            </a:extLst>
          </p:cNvPr>
          <p:cNvSpPr/>
          <p:nvPr userDrawn="1"/>
        </p:nvSpPr>
        <p:spPr>
          <a:xfrm>
            <a:off x="5485280" y="5032535"/>
            <a:ext cx="902973" cy="90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926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folie_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2CEBFAB-5D89-34EC-A9C5-4AB3F666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100" y="6356351"/>
            <a:ext cx="5577722" cy="365125"/>
          </a:xfrm>
          <a:prstGeom prst="rect">
            <a:avLst/>
          </a:prstGeom>
        </p:spPr>
        <p:txBody>
          <a:bodyPr/>
          <a:lstStyle>
            <a:lvl1pPr algn="l">
              <a:defRPr sz="900" b="1" i="0">
                <a:solidFill>
                  <a:srgbClr val="111F6D"/>
                </a:solidFill>
                <a:latin typeface="Source Sans Pro Semibold" panose="020B0503030403020204" pitchFamily="34" charset="77"/>
              </a:defRPr>
            </a:lvl1pPr>
          </a:lstStyle>
          <a:p>
            <a:endParaRPr lang="de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2B94D8-DA3A-392D-6328-C14A2C69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54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rgbClr val="FF0000"/>
                </a:solidFill>
                <a:latin typeface="Source Sans Pro Semibold" panose="020B0503030403020204" pitchFamily="34" charset="77"/>
              </a:defRPr>
            </a:lvl1pPr>
          </a:lstStyle>
          <a:p>
            <a:fld id="{DBA245EC-98D6-F440-8F93-5F54CA79E6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10D1B06-D2E0-4AF2-2491-D449C2AD02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263" y="3794123"/>
            <a:ext cx="2470150" cy="1722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C6188A93-59C3-CAAA-F941-9B3D0E17E7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7413" y="3794123"/>
            <a:ext cx="2470150" cy="1722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648DFAE4-FAA9-5014-6E67-1E147A805D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8563" y="3794123"/>
            <a:ext cx="2470150" cy="1722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rgbClr val="111F6D"/>
                </a:solidFill>
                <a:latin typeface="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8D6F677-BC38-F1F5-934F-3DB34ED213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263" y="3315334"/>
            <a:ext cx="2470150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rgbClr val="111F6D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  <a:lvl2pPr>
              <a:defRPr sz="1600">
                <a:solidFill>
                  <a:srgbClr val="111F6D"/>
                </a:solidFill>
              </a:defRPr>
            </a:lvl2pPr>
            <a:lvl3pPr>
              <a:defRPr sz="1600">
                <a:solidFill>
                  <a:srgbClr val="111F6D"/>
                </a:solidFill>
              </a:defRPr>
            </a:lvl3pPr>
            <a:lvl4pPr>
              <a:defRPr sz="1600">
                <a:solidFill>
                  <a:srgbClr val="111F6D"/>
                </a:solidFill>
              </a:defRPr>
            </a:lvl4pPr>
            <a:lvl5pPr>
              <a:defRPr sz="1600">
                <a:solidFill>
                  <a:srgbClr val="111F6D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FE3B1CC5-E90B-61EA-26FE-D7E1399389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27413" y="3331227"/>
            <a:ext cx="2470150" cy="3492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rgbClr val="111F6D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  <a:lvl2pPr>
              <a:defRPr sz="1600">
                <a:solidFill>
                  <a:srgbClr val="111F6D"/>
                </a:solidFill>
              </a:defRPr>
            </a:lvl2pPr>
            <a:lvl3pPr>
              <a:defRPr sz="1600">
                <a:solidFill>
                  <a:srgbClr val="111F6D"/>
                </a:solidFill>
              </a:defRPr>
            </a:lvl3pPr>
            <a:lvl4pPr>
              <a:defRPr sz="1600">
                <a:solidFill>
                  <a:srgbClr val="111F6D"/>
                </a:solidFill>
              </a:defRPr>
            </a:lvl4pPr>
            <a:lvl5pPr>
              <a:defRPr sz="1600">
                <a:solidFill>
                  <a:srgbClr val="111F6D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E75A4461-F18D-C724-FD9C-C48D61A94C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8563" y="3315333"/>
            <a:ext cx="2470150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rgbClr val="111F6D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  <a:lvl2pPr>
              <a:defRPr sz="1600">
                <a:solidFill>
                  <a:srgbClr val="111F6D"/>
                </a:solidFill>
              </a:defRPr>
            </a:lvl2pPr>
            <a:lvl3pPr>
              <a:defRPr sz="1600">
                <a:solidFill>
                  <a:srgbClr val="111F6D"/>
                </a:solidFill>
              </a:defRPr>
            </a:lvl3pPr>
            <a:lvl4pPr>
              <a:defRPr sz="1600">
                <a:solidFill>
                  <a:srgbClr val="111F6D"/>
                </a:solidFill>
              </a:defRPr>
            </a:lvl4pPr>
            <a:lvl5pPr>
              <a:defRPr sz="1600">
                <a:solidFill>
                  <a:srgbClr val="111F6D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9A0203D8-DAA3-7692-7C72-8DB0B3B7EB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75" y="357182"/>
            <a:ext cx="7703999" cy="7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FF0000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reieck 4">
            <a:extLst>
              <a:ext uri="{FF2B5EF4-FFF2-40B4-BE49-F238E27FC236}">
                <a16:creationId xmlns:a16="http://schemas.microsoft.com/office/drawing/2014/main" id="{43A245A0-1874-89AD-9A91-4127CCA569C7}"/>
              </a:ext>
            </a:extLst>
          </p:cNvPr>
          <p:cNvSpPr/>
          <p:nvPr userDrawn="1"/>
        </p:nvSpPr>
        <p:spPr>
          <a:xfrm rot="5400000">
            <a:off x="-85504" y="509438"/>
            <a:ext cx="342460" cy="171449"/>
          </a:xfrm>
          <a:prstGeom prst="triangle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D4DF88-330A-EECC-C305-CF53E5545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168" b="55633"/>
          <a:stretch/>
        </p:blipFill>
        <p:spPr>
          <a:xfrm>
            <a:off x="8456566" y="342900"/>
            <a:ext cx="320262" cy="365125"/>
          </a:xfrm>
          <a:prstGeom prst="rect">
            <a:avLst/>
          </a:prstGeom>
        </p:spPr>
      </p:pic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0B81F61-6B8C-6033-5766-F3921C796FC7}"/>
              </a:ext>
            </a:extLst>
          </p:cNvPr>
          <p:cNvCxnSpPr/>
          <p:nvPr userDrawn="1"/>
        </p:nvCxnSpPr>
        <p:spPr>
          <a:xfrm>
            <a:off x="576263" y="6287770"/>
            <a:ext cx="8172450" cy="0"/>
          </a:xfrm>
          <a:prstGeom prst="line">
            <a:avLst/>
          </a:prstGeom>
          <a:ln w="9525">
            <a:solidFill>
              <a:srgbClr val="111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887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o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7100" y="6356351"/>
            <a:ext cx="5577722" cy="365125"/>
          </a:xfrm>
          <a:prstGeom prst="rect">
            <a:avLst/>
          </a:prstGeom>
        </p:spPr>
        <p:txBody>
          <a:bodyPr/>
          <a:lstStyle>
            <a:lvl1pPr algn="l">
              <a:defRPr sz="900" b="1" i="0">
                <a:solidFill>
                  <a:srgbClr val="111F6D"/>
                </a:solidFill>
                <a:latin typeface="Source Sans Pro Semibold" panose="020B0503030403020204" pitchFamily="34" charset="77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854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rgbClr val="FF0000"/>
                </a:solidFill>
                <a:latin typeface="Source Sans Pro Semibold" panose="020B0503030403020204" pitchFamily="34" charset="77"/>
              </a:defRPr>
            </a:lvl1pPr>
          </a:lstStyle>
          <a:p>
            <a:fld id="{DBA245EC-98D6-F440-8F93-5F54CA79E6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157B80AD-1EBF-0096-63BD-DCD369B41E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575" y="357182"/>
            <a:ext cx="7703999" cy="7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FF0000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reieck 3">
            <a:extLst>
              <a:ext uri="{FF2B5EF4-FFF2-40B4-BE49-F238E27FC236}">
                <a16:creationId xmlns:a16="http://schemas.microsoft.com/office/drawing/2014/main" id="{86A61150-1734-D630-5686-0DACABED0997}"/>
              </a:ext>
            </a:extLst>
          </p:cNvPr>
          <p:cNvSpPr/>
          <p:nvPr userDrawn="1"/>
        </p:nvSpPr>
        <p:spPr>
          <a:xfrm rot="5400000">
            <a:off x="-85504" y="509438"/>
            <a:ext cx="342460" cy="171449"/>
          </a:xfrm>
          <a:prstGeom prst="triangle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1D9243-C17E-A095-073E-64E9FEA12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168" b="55633"/>
          <a:stretch/>
        </p:blipFill>
        <p:spPr>
          <a:xfrm>
            <a:off x="8456566" y="342900"/>
            <a:ext cx="320262" cy="365125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69C9B74-92F0-E48F-E18A-3A98562D09C0}"/>
              </a:ext>
            </a:extLst>
          </p:cNvPr>
          <p:cNvCxnSpPr/>
          <p:nvPr userDrawn="1"/>
        </p:nvCxnSpPr>
        <p:spPr>
          <a:xfrm>
            <a:off x="576263" y="6287770"/>
            <a:ext cx="8172450" cy="0"/>
          </a:xfrm>
          <a:prstGeom prst="line">
            <a:avLst/>
          </a:prstGeom>
          <a:ln w="9525">
            <a:solidFill>
              <a:srgbClr val="111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499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bg>
      <p:bgPr>
        <a:solidFill>
          <a:srgbClr val="11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643" y="3438939"/>
            <a:ext cx="4969565" cy="28575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600" b="1" i="0">
                <a:solidFill>
                  <a:schemeClr val="bg1"/>
                </a:solidFill>
                <a:latin typeface="Source Sans Pro Semibold" panose="020B0503030403020204" pitchFamily="34" charset="77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reieck 3">
            <a:extLst>
              <a:ext uri="{FF2B5EF4-FFF2-40B4-BE49-F238E27FC236}">
                <a16:creationId xmlns:a16="http://schemas.microsoft.com/office/drawing/2014/main" id="{ED7B7206-7B16-B1EC-FCA6-C82DE8A4814E}"/>
              </a:ext>
            </a:extLst>
          </p:cNvPr>
          <p:cNvSpPr/>
          <p:nvPr userDrawn="1"/>
        </p:nvSpPr>
        <p:spPr>
          <a:xfrm rot="5400000">
            <a:off x="7728449" y="4216034"/>
            <a:ext cx="1131572" cy="56651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3732F2-F0F1-4D6A-CAA3-929000FEB2B0}"/>
              </a:ext>
            </a:extLst>
          </p:cNvPr>
          <p:cNvSpPr/>
          <p:nvPr userDrawn="1"/>
        </p:nvSpPr>
        <p:spPr>
          <a:xfrm>
            <a:off x="6878456" y="3938267"/>
            <a:ext cx="1125855" cy="11258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4491187-7842-DCC4-0A15-BDE79403612A}"/>
              </a:ext>
            </a:extLst>
          </p:cNvPr>
          <p:cNvSpPr/>
          <p:nvPr userDrawn="1"/>
        </p:nvSpPr>
        <p:spPr>
          <a:xfrm>
            <a:off x="6878456" y="5065075"/>
            <a:ext cx="1132524" cy="11325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871C7B73-742C-DD88-772C-712296FA4424}"/>
              </a:ext>
            </a:extLst>
          </p:cNvPr>
          <p:cNvSpPr/>
          <p:nvPr userDrawn="1"/>
        </p:nvSpPr>
        <p:spPr>
          <a:xfrm rot="16200000">
            <a:off x="8294959" y="4216034"/>
            <a:ext cx="1131572" cy="5665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Dreieck 9">
            <a:extLst>
              <a:ext uri="{FF2B5EF4-FFF2-40B4-BE49-F238E27FC236}">
                <a16:creationId xmlns:a16="http://schemas.microsoft.com/office/drawing/2014/main" id="{34EE5DF0-33A7-83CA-E4D0-5262F4A0C181}"/>
              </a:ext>
            </a:extLst>
          </p:cNvPr>
          <p:cNvSpPr/>
          <p:nvPr userDrawn="1"/>
        </p:nvSpPr>
        <p:spPr>
          <a:xfrm rot="16200000">
            <a:off x="6029415" y="5347606"/>
            <a:ext cx="1131572" cy="5665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CD294086-011C-D52B-BC9B-894FC4DD06A2}"/>
              </a:ext>
            </a:extLst>
          </p:cNvPr>
          <p:cNvSpPr/>
          <p:nvPr userDrawn="1"/>
        </p:nvSpPr>
        <p:spPr>
          <a:xfrm rot="16200000">
            <a:off x="5462905" y="5347606"/>
            <a:ext cx="1131572" cy="56651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32ADA84-B30E-C245-492F-F882BF13D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74023" y="454882"/>
            <a:ext cx="621236" cy="124247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022B3F7-8EE3-9B71-B513-3F625520B5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900" y="448532"/>
            <a:ext cx="2070127" cy="1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25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folie_2">
    <p:bg>
      <p:bgPr>
        <a:solidFill>
          <a:srgbClr val="11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411158E-08A9-1D64-20C5-D9E7F6AA55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0520" y="2040255"/>
            <a:ext cx="1160145" cy="23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75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1">
    <p:bg>
      <p:bgPr>
        <a:solidFill>
          <a:srgbClr val="11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713" y="3429000"/>
            <a:ext cx="4969565" cy="13668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100" b="1" i="0">
                <a:solidFill>
                  <a:schemeClr val="bg1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713" y="4973638"/>
            <a:ext cx="4969565" cy="5624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605B3D92-3E63-D735-2A3B-326E31DFC2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713" y="5713896"/>
            <a:ext cx="4970463" cy="5318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i="0">
                <a:solidFill>
                  <a:schemeClr val="bg1"/>
                </a:solidFill>
                <a:latin typeface="Source Sans Pro Semibold" panose="020B0503030403020204" pitchFamily="34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reieck 3">
            <a:extLst>
              <a:ext uri="{FF2B5EF4-FFF2-40B4-BE49-F238E27FC236}">
                <a16:creationId xmlns:a16="http://schemas.microsoft.com/office/drawing/2014/main" id="{D3C536BA-AA20-A101-D0DA-2BE99F5F049F}"/>
              </a:ext>
            </a:extLst>
          </p:cNvPr>
          <p:cNvSpPr/>
          <p:nvPr userDrawn="1"/>
        </p:nvSpPr>
        <p:spPr>
          <a:xfrm rot="5400000">
            <a:off x="-857252" y="857250"/>
            <a:ext cx="3429002" cy="171450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B709CE-0FF1-E3A6-4E39-AD1300339110}"/>
              </a:ext>
            </a:extLst>
          </p:cNvPr>
          <p:cNvSpPr/>
          <p:nvPr userDrawn="1"/>
        </p:nvSpPr>
        <p:spPr>
          <a:xfrm>
            <a:off x="1844454" y="1"/>
            <a:ext cx="3429000" cy="3429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C7E8FBF-EA7B-58F6-5CB1-69475604A9CF}"/>
              </a:ext>
            </a:extLst>
          </p:cNvPr>
          <p:cNvSpPr/>
          <p:nvPr userDrawn="1"/>
        </p:nvSpPr>
        <p:spPr>
          <a:xfrm>
            <a:off x="5709285" y="3429000"/>
            <a:ext cx="3434715" cy="34347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3FED3C-0E93-6E43-896A-AD57D307A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74023" y="454882"/>
            <a:ext cx="621236" cy="124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15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1_Bild">
    <p:bg>
      <p:bgPr>
        <a:solidFill>
          <a:srgbClr val="11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713" y="3429000"/>
            <a:ext cx="4969565" cy="13668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100" b="1" i="0">
                <a:solidFill>
                  <a:schemeClr val="bg1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713" y="4973638"/>
            <a:ext cx="4969565" cy="5624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605B3D92-3E63-D735-2A3B-326E31DFC2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713" y="5713896"/>
            <a:ext cx="4970463" cy="5318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i="0">
                <a:solidFill>
                  <a:schemeClr val="bg1"/>
                </a:solidFill>
                <a:latin typeface="Source Sans Pro Semibold" panose="020B0503030403020204" pitchFamily="34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reieck 3">
            <a:extLst>
              <a:ext uri="{FF2B5EF4-FFF2-40B4-BE49-F238E27FC236}">
                <a16:creationId xmlns:a16="http://schemas.microsoft.com/office/drawing/2014/main" id="{45474A92-F004-A592-D064-47354AE76309}"/>
              </a:ext>
            </a:extLst>
          </p:cNvPr>
          <p:cNvSpPr/>
          <p:nvPr userDrawn="1"/>
        </p:nvSpPr>
        <p:spPr>
          <a:xfrm rot="5400000">
            <a:off x="-857252" y="857250"/>
            <a:ext cx="3429002" cy="171450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79ABA1-3519-9E16-965B-089A1CF9C9B9}"/>
              </a:ext>
            </a:extLst>
          </p:cNvPr>
          <p:cNvSpPr/>
          <p:nvPr userDrawn="1"/>
        </p:nvSpPr>
        <p:spPr>
          <a:xfrm>
            <a:off x="1844454" y="1"/>
            <a:ext cx="3429000" cy="3429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0AA26FB-49A5-B579-5557-CDAC8DAA70F1}"/>
              </a:ext>
            </a:extLst>
          </p:cNvPr>
          <p:cNvSpPr/>
          <p:nvPr userDrawn="1"/>
        </p:nvSpPr>
        <p:spPr>
          <a:xfrm>
            <a:off x="5709285" y="3429000"/>
            <a:ext cx="3434715" cy="34347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F3CD30C-1902-BB1A-9560-8BB469F34B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74023" y="454882"/>
            <a:ext cx="621236" cy="12424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15B4BE-457F-CBDF-F16D-A5D0707D2E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6667" r="16667"/>
          <a:stretch/>
        </p:blipFill>
        <p:spPr>
          <a:xfrm>
            <a:off x="1838227" y="0"/>
            <a:ext cx="3441600" cy="3441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808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2_Bild">
    <p:bg>
      <p:bgPr>
        <a:solidFill>
          <a:srgbClr val="11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1309BB4-0BD8-746A-8ED1-EF64243C2967}"/>
              </a:ext>
            </a:extLst>
          </p:cNvPr>
          <p:cNvSpPr>
            <a:spLocks/>
          </p:cNvSpPr>
          <p:nvPr userDrawn="1"/>
        </p:nvSpPr>
        <p:spPr>
          <a:xfrm>
            <a:off x="4572000" y="3429000"/>
            <a:ext cx="0" cy="0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50000" b="5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745C9A-DBBD-32AE-0B8F-1DCCA8F1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713" y="3429000"/>
            <a:ext cx="4969565" cy="13668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100" b="1" i="0">
                <a:solidFill>
                  <a:schemeClr val="bg1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4F2C8F-2F50-20CB-A5C8-9C6E6B180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713" y="4973638"/>
            <a:ext cx="4969565" cy="5624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0147AAE9-1560-90D2-DF9D-4B0832FEE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713" y="5713896"/>
            <a:ext cx="4970463" cy="5318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i="0">
                <a:solidFill>
                  <a:schemeClr val="bg1"/>
                </a:solidFill>
                <a:latin typeface="Source Sans Pro Semibold" panose="020B0503030403020204" pitchFamily="34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BA359D48-DC65-01F4-69EA-2B976158C6D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634038" cy="3429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</a:lstStyle>
          <a:p>
            <a:r>
              <a:rPr lang="de-DE" dirty="0"/>
              <a:t>Bildgröße:</a:t>
            </a:r>
            <a:br>
              <a:rPr lang="de-DE" dirty="0"/>
            </a:br>
            <a:r>
              <a:rPr lang="de-DE" dirty="0"/>
              <a:t>B=15,6cm x H=9,5cm</a:t>
            </a:r>
          </a:p>
        </p:txBody>
      </p:sp>
      <p:sp>
        <p:nvSpPr>
          <p:cNvPr id="2" name="Dreieck 1">
            <a:extLst>
              <a:ext uri="{FF2B5EF4-FFF2-40B4-BE49-F238E27FC236}">
                <a16:creationId xmlns:a16="http://schemas.microsoft.com/office/drawing/2014/main" id="{5CAC26D2-A0B9-EF71-900B-E40B4CE24324}"/>
              </a:ext>
            </a:extLst>
          </p:cNvPr>
          <p:cNvSpPr/>
          <p:nvPr userDrawn="1"/>
        </p:nvSpPr>
        <p:spPr>
          <a:xfrm rot="5400000">
            <a:off x="4777885" y="4285154"/>
            <a:ext cx="3429001" cy="171669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2B87BE-6620-58C3-E35C-3F56D4337D0C}"/>
              </a:ext>
            </a:extLst>
          </p:cNvPr>
          <p:cNvSpPr/>
          <p:nvPr userDrawn="1"/>
        </p:nvSpPr>
        <p:spPr>
          <a:xfrm>
            <a:off x="7429500" y="3429000"/>
            <a:ext cx="3429000" cy="3429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5D07068-73FF-7255-6365-73C4E6F13E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074023" y="454882"/>
            <a:ext cx="621236" cy="124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71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folie_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7100" y="6356351"/>
            <a:ext cx="5577722" cy="365125"/>
          </a:xfrm>
          <a:prstGeom prst="rect">
            <a:avLst/>
          </a:prstGeom>
        </p:spPr>
        <p:txBody>
          <a:bodyPr/>
          <a:lstStyle>
            <a:lvl1pPr algn="l">
              <a:defRPr sz="900" b="1" i="0">
                <a:solidFill>
                  <a:srgbClr val="111F6D"/>
                </a:solidFill>
                <a:latin typeface="Source Sans Pro Semibold" panose="020B0503030403020204" pitchFamily="34" charset="77"/>
              </a:defRPr>
            </a:lvl1pPr>
          </a:lstStyle>
          <a:p>
            <a:r>
              <a:rPr lang="de-DE" dirty="0"/>
              <a:t>Das ist ein ganz spannender Vortrag </a:t>
            </a:r>
            <a:r>
              <a:rPr lang="de-DE" b="0" dirty="0">
                <a:latin typeface="Source Sans Pro Light" panose="020B0403030403020204" pitchFamily="34" charset="77"/>
              </a:rPr>
              <a:t>I Prof. Dr. Max Mustermann</a:t>
            </a:r>
          </a:p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854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rgbClr val="FF0000"/>
                </a:solidFill>
                <a:latin typeface="Source Sans Pro Semibold" panose="020B0503030403020204" pitchFamily="34" charset="77"/>
              </a:defRPr>
            </a:lvl1pPr>
          </a:lstStyle>
          <a:p>
            <a:fld id="{DBA245EC-98D6-F440-8F93-5F54CA79E6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FAA6ED7-9CBB-25AE-A53B-E72FAB438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575" y="1807200"/>
            <a:ext cx="6782400" cy="370800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1pPr>
            <a:lvl2pPr marL="685800" indent="-228600">
              <a:buFontTx/>
              <a:buBlip>
                <a:blip r:embed="rId2"/>
              </a:buBlip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2pPr>
            <a:lvl3pPr marL="1257300" indent="-342900">
              <a:buFontTx/>
              <a:buBlip>
                <a:blip r:embed="rId2"/>
              </a:buBlip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3pPr>
            <a:lvl4pPr>
              <a:defRPr b="0" i="0">
                <a:latin typeface="Source Sans Pro Light" panose="020B0403030403020204" pitchFamily="34" charset="77"/>
              </a:defRPr>
            </a:lvl4pPr>
            <a:lvl5pPr>
              <a:defRPr b="0" i="0">
                <a:latin typeface="Source Sans Pro Light" panose="020B0403030403020204" pitchFamily="34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F10469D-5E5C-BFE9-2B43-E42DBAD5C1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575" y="357182"/>
            <a:ext cx="7703999" cy="7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FF0000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reieck 1">
            <a:extLst>
              <a:ext uri="{FF2B5EF4-FFF2-40B4-BE49-F238E27FC236}">
                <a16:creationId xmlns:a16="http://schemas.microsoft.com/office/drawing/2014/main" id="{D6C2D87B-177B-49E9-E768-69563737BEEE}"/>
              </a:ext>
            </a:extLst>
          </p:cNvPr>
          <p:cNvSpPr/>
          <p:nvPr userDrawn="1"/>
        </p:nvSpPr>
        <p:spPr>
          <a:xfrm rot="5400000">
            <a:off x="-85504" y="509438"/>
            <a:ext cx="342460" cy="171449"/>
          </a:xfrm>
          <a:prstGeom prst="triangle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F2BDEB-11BE-2B2E-C0AD-7799ED824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2168" b="55633"/>
          <a:stretch/>
        </p:blipFill>
        <p:spPr>
          <a:xfrm>
            <a:off x="8456566" y="342900"/>
            <a:ext cx="320262" cy="365125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33F967E-E357-5D5D-F36D-2BBB5E712E80}"/>
              </a:ext>
            </a:extLst>
          </p:cNvPr>
          <p:cNvCxnSpPr/>
          <p:nvPr userDrawn="1"/>
        </p:nvCxnSpPr>
        <p:spPr>
          <a:xfrm>
            <a:off x="576263" y="6287770"/>
            <a:ext cx="8172450" cy="0"/>
          </a:xfrm>
          <a:prstGeom prst="line">
            <a:avLst/>
          </a:prstGeom>
          <a:ln w="9525">
            <a:solidFill>
              <a:srgbClr val="111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53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folie_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E6F64B-6C3E-0EA6-A702-ACF2BDC1D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28" y="2211388"/>
            <a:ext cx="3747335" cy="3305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Tx/>
              <a:buBlip>
                <a:blip r:embed="rId2"/>
              </a:buBlip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1pPr>
            <a:lvl2pPr marL="6858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2pPr>
            <a:lvl3pPr marL="11430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3pPr>
            <a:lvl4pPr marL="16002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4pPr>
            <a:lvl5pPr marL="20574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5C5A38D-4D41-9812-3A7C-D909137C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100" y="6356351"/>
            <a:ext cx="5577722" cy="365125"/>
          </a:xfrm>
          <a:prstGeom prst="rect">
            <a:avLst/>
          </a:prstGeom>
        </p:spPr>
        <p:txBody>
          <a:bodyPr/>
          <a:lstStyle>
            <a:lvl1pPr algn="l">
              <a:defRPr sz="900" b="1" i="0">
                <a:solidFill>
                  <a:srgbClr val="111F6D"/>
                </a:solidFill>
                <a:latin typeface="Source Sans Pro Semibold" panose="020B0503030403020204" pitchFamily="34" charset="77"/>
              </a:defRPr>
            </a:lvl1pPr>
          </a:lstStyle>
          <a:p>
            <a:r>
              <a:rPr lang="de-DE" dirty="0"/>
              <a:t>Das ist ein ganz spannender Vortrag </a:t>
            </a:r>
            <a:r>
              <a:rPr lang="de-DE" b="0" dirty="0">
                <a:latin typeface="Source Sans Pro Light" panose="020B0403030403020204" pitchFamily="34" charset="77"/>
              </a:rPr>
              <a:t>I Prof. Dr. Max Mustermann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0356589-41C4-B317-3579-36245947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54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rgbClr val="FF0000"/>
                </a:solidFill>
                <a:latin typeface="Source Sans Pro Semibold" panose="020B0503030403020204" pitchFamily="34" charset="77"/>
              </a:defRPr>
            </a:lvl1pPr>
          </a:lstStyle>
          <a:p>
            <a:fld id="{DBA245EC-98D6-F440-8F93-5F54CA79E6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8B2B58-1311-08AA-DB2D-E4FFA91D194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60092" y="2211389"/>
            <a:ext cx="3747335" cy="3305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Tx/>
              <a:buBlip>
                <a:blip r:embed="rId2"/>
              </a:buBlip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1pPr>
            <a:lvl2pPr marL="6858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2pPr>
            <a:lvl3pPr marL="11430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3pPr>
            <a:lvl4pPr marL="16002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4pPr>
            <a:lvl5pPr marL="20574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13CA8DF2-2008-8849-1715-8871F1FEB1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9339" y="1808164"/>
            <a:ext cx="3748088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111F6D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816776BE-D52E-E2AF-5580-353ED3BF2E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6951" y="1808163"/>
            <a:ext cx="3748088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111F6D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5488728D-3305-7DD3-9DF7-96CAE1A829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6575" y="357182"/>
            <a:ext cx="7703999" cy="7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FF0000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reieck 2">
            <a:extLst>
              <a:ext uri="{FF2B5EF4-FFF2-40B4-BE49-F238E27FC236}">
                <a16:creationId xmlns:a16="http://schemas.microsoft.com/office/drawing/2014/main" id="{9459242A-1B7F-F84F-EDB4-074EED125AC2}"/>
              </a:ext>
            </a:extLst>
          </p:cNvPr>
          <p:cNvSpPr/>
          <p:nvPr userDrawn="1"/>
        </p:nvSpPr>
        <p:spPr>
          <a:xfrm rot="5400000">
            <a:off x="-85504" y="509438"/>
            <a:ext cx="342460" cy="171449"/>
          </a:xfrm>
          <a:prstGeom prst="triangle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ACF14C-456F-B837-3D88-F3E912495C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2168" b="55633"/>
          <a:stretch/>
        </p:blipFill>
        <p:spPr>
          <a:xfrm>
            <a:off x="8456566" y="342900"/>
            <a:ext cx="320262" cy="365125"/>
          </a:xfrm>
          <a:prstGeom prst="rect">
            <a:avLst/>
          </a:prstGeom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A3AA0731-DC4B-6E6C-D454-46EAA872FDBB}"/>
              </a:ext>
            </a:extLst>
          </p:cNvPr>
          <p:cNvCxnSpPr/>
          <p:nvPr userDrawn="1"/>
        </p:nvCxnSpPr>
        <p:spPr>
          <a:xfrm>
            <a:off x="576263" y="6287770"/>
            <a:ext cx="8172450" cy="0"/>
          </a:xfrm>
          <a:prstGeom prst="line">
            <a:avLst/>
          </a:prstGeom>
          <a:ln w="9525">
            <a:solidFill>
              <a:srgbClr val="111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52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folie_zweispaltig_mit_Einlei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28" y="2570205"/>
            <a:ext cx="3747335" cy="29463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1pPr>
            <a:lvl2pPr marL="6858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2pPr>
            <a:lvl3pPr marL="11430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3pPr>
            <a:lvl4pPr marL="16002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4pPr>
            <a:lvl5pPr marL="20574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7100" y="6356351"/>
            <a:ext cx="5577722" cy="365125"/>
          </a:xfrm>
          <a:prstGeom prst="rect">
            <a:avLst/>
          </a:prstGeom>
        </p:spPr>
        <p:txBody>
          <a:bodyPr/>
          <a:lstStyle>
            <a:lvl1pPr algn="l">
              <a:defRPr sz="900" b="1" i="0">
                <a:solidFill>
                  <a:srgbClr val="111F6D"/>
                </a:solidFill>
                <a:latin typeface="Source Sans Pro Semibold" panose="020B0503030403020204" pitchFamily="34" charset="77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854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rgbClr val="FF0000"/>
                </a:solidFill>
                <a:latin typeface="Source Sans Pro Semibold" panose="020B0503030403020204" pitchFamily="34" charset="77"/>
              </a:defRPr>
            </a:lvl1pPr>
          </a:lstStyle>
          <a:p>
            <a:fld id="{DBA245EC-98D6-F440-8F93-5F54CA79E6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158A0D-81DE-0ACD-5E68-73551AA7C57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859339" y="2570205"/>
            <a:ext cx="3747335" cy="29463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1pPr>
            <a:lvl2pPr marL="6858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2pPr>
            <a:lvl3pPr marL="11430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3pPr>
            <a:lvl4pPr marL="16002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4pPr>
            <a:lvl5pPr marL="20574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8013AE34-8548-EED4-1AC0-D210174AC0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6400" y="1807200"/>
            <a:ext cx="8211600" cy="763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06F12F01-24A9-35CA-DD47-9719668097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6575" y="357182"/>
            <a:ext cx="7703999" cy="7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FF0000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A7DE260D-1EC8-061E-F02E-E205F845A849}"/>
              </a:ext>
            </a:extLst>
          </p:cNvPr>
          <p:cNvSpPr/>
          <p:nvPr userDrawn="1"/>
        </p:nvSpPr>
        <p:spPr>
          <a:xfrm rot="5400000">
            <a:off x="-85504" y="509438"/>
            <a:ext cx="342460" cy="171449"/>
          </a:xfrm>
          <a:prstGeom prst="triangle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8BAE45-F7C8-1AD8-AA3C-ED9731861D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2168" b="55633"/>
          <a:stretch/>
        </p:blipFill>
        <p:spPr>
          <a:xfrm>
            <a:off x="8456566" y="342900"/>
            <a:ext cx="320262" cy="365125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8C0B2BC7-C34B-A8F0-5A16-683091715FE8}"/>
              </a:ext>
            </a:extLst>
          </p:cNvPr>
          <p:cNvCxnSpPr/>
          <p:nvPr userDrawn="1"/>
        </p:nvCxnSpPr>
        <p:spPr>
          <a:xfrm>
            <a:off x="576263" y="6287770"/>
            <a:ext cx="8172450" cy="0"/>
          </a:xfrm>
          <a:prstGeom prst="line">
            <a:avLst/>
          </a:prstGeom>
          <a:ln w="9525">
            <a:solidFill>
              <a:srgbClr val="111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79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folie_zweispaltig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5C5A38D-4D41-9812-3A7C-D909137C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100" y="6356351"/>
            <a:ext cx="5577722" cy="365125"/>
          </a:xfrm>
          <a:prstGeom prst="rect">
            <a:avLst/>
          </a:prstGeom>
        </p:spPr>
        <p:txBody>
          <a:bodyPr/>
          <a:lstStyle>
            <a:lvl1pPr algn="l">
              <a:defRPr sz="900" b="1" i="0">
                <a:solidFill>
                  <a:srgbClr val="111F6D"/>
                </a:solidFill>
                <a:latin typeface="Source Sans Pro Semibold" panose="020B0503030403020204" pitchFamily="34" charset="77"/>
              </a:defRPr>
            </a:lvl1pPr>
          </a:lstStyle>
          <a:p>
            <a:endParaRPr lang="de-DE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0356589-41C4-B317-3579-36245947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854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rgbClr val="FF0000"/>
                </a:solidFill>
                <a:latin typeface="Source Sans Pro Semibold" panose="020B0503030403020204" pitchFamily="34" charset="77"/>
              </a:defRPr>
            </a:lvl1pPr>
          </a:lstStyle>
          <a:p>
            <a:fld id="{DBA245EC-98D6-F440-8F93-5F54CA79E6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DAFED519-8F9D-ECE9-55BD-EC1677C41D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9338" y="1808163"/>
            <a:ext cx="3889375" cy="370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1pPr>
          </a:lstStyle>
          <a:p>
            <a:r>
              <a:rPr lang="de-DE" dirty="0"/>
              <a:t>Bildgröße: </a:t>
            </a:r>
            <a:br>
              <a:rPr lang="de-DE" dirty="0"/>
            </a:br>
            <a:r>
              <a:rPr lang="de-DE" dirty="0"/>
              <a:t>B=10,8 cm x H=10,3 cm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93A305-3BD0-2BA5-3178-C829DE8EE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28" y="2211388"/>
            <a:ext cx="3747335" cy="3305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Tx/>
              <a:buBlip>
                <a:blip r:embed="rId2"/>
              </a:buBlip>
              <a:defRPr sz="1600" b="0" i="0">
                <a:solidFill>
                  <a:srgbClr val="111F6D"/>
                </a:solidFill>
                <a:latin typeface="Source Sans Pro Light" panose="020B0403030403020204" pitchFamily="34" charset="77"/>
              </a:defRPr>
            </a:lvl1pPr>
            <a:lvl2pPr marL="6858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2pPr>
            <a:lvl3pPr marL="11430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3pPr>
            <a:lvl4pPr marL="16002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4pPr>
            <a:lvl5pPr marL="2057400" indent="-228600">
              <a:buFontTx/>
              <a:buBlip>
                <a:blip r:embed="rId2"/>
              </a:buBlip>
              <a:defRPr sz="1600">
                <a:solidFill>
                  <a:srgbClr val="111F6D"/>
                </a:solidFill>
                <a:latin typeface="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15">
            <a:extLst>
              <a:ext uri="{FF2B5EF4-FFF2-40B4-BE49-F238E27FC236}">
                <a16:creationId xmlns:a16="http://schemas.microsoft.com/office/drawing/2014/main" id="{6733DAC6-0CE8-F39E-F26C-44FA287A83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6951" y="1808163"/>
            <a:ext cx="3748088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111F6D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3FD90040-31EB-6555-EF57-E1F8E146FF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6575" y="357182"/>
            <a:ext cx="7703999" cy="7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FF0000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reieck 4">
            <a:extLst>
              <a:ext uri="{FF2B5EF4-FFF2-40B4-BE49-F238E27FC236}">
                <a16:creationId xmlns:a16="http://schemas.microsoft.com/office/drawing/2014/main" id="{E7CF3A72-1D5B-4ED7-D524-5F460C5192FF}"/>
              </a:ext>
            </a:extLst>
          </p:cNvPr>
          <p:cNvSpPr/>
          <p:nvPr userDrawn="1"/>
        </p:nvSpPr>
        <p:spPr>
          <a:xfrm rot="5400000">
            <a:off x="-85504" y="509438"/>
            <a:ext cx="342460" cy="171449"/>
          </a:xfrm>
          <a:prstGeom prst="triangle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22D699D-EF40-A958-E602-113E211674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2168" b="55633"/>
          <a:stretch/>
        </p:blipFill>
        <p:spPr>
          <a:xfrm>
            <a:off x="8456566" y="342900"/>
            <a:ext cx="320262" cy="365125"/>
          </a:xfrm>
          <a:prstGeom prst="rect">
            <a:avLst/>
          </a:prstGeom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A444ABE-9214-C182-13E2-FBC1502E10C1}"/>
              </a:ext>
            </a:extLst>
          </p:cNvPr>
          <p:cNvCxnSpPr/>
          <p:nvPr userDrawn="1"/>
        </p:nvCxnSpPr>
        <p:spPr>
          <a:xfrm>
            <a:off x="576263" y="6287770"/>
            <a:ext cx="8172450" cy="0"/>
          </a:xfrm>
          <a:prstGeom prst="line">
            <a:avLst/>
          </a:prstGeom>
          <a:ln w="9525">
            <a:solidFill>
              <a:srgbClr val="111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EF5647-AD1F-E32E-CA44-103A9669F71F}"/>
              </a:ext>
            </a:extLst>
          </p:cNvPr>
          <p:cNvSpPr txBox="1">
            <a:spLocks/>
          </p:cNvSpPr>
          <p:nvPr userDrawn="1"/>
        </p:nvSpPr>
        <p:spPr>
          <a:xfrm>
            <a:off x="537328" y="344681"/>
            <a:ext cx="7704644" cy="78242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b="1" i="0" kern="1200">
                <a:solidFill>
                  <a:srgbClr val="FF0000"/>
                </a:solidFill>
                <a:latin typeface="Source Serif Pro Semibold" panose="02040703050405020204" pitchFamily="18" charset="0"/>
                <a:ea typeface="Source Serif Pro Semibold" panose="02040703050405020204" pitchFamily="18" charset="0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6897E7-450B-2BDB-5052-5747DF981B69}"/>
              </a:ext>
            </a:extLst>
          </p:cNvPr>
          <p:cNvSpPr txBox="1">
            <a:spLocks/>
          </p:cNvSpPr>
          <p:nvPr userDrawn="1"/>
        </p:nvSpPr>
        <p:spPr>
          <a:xfrm>
            <a:off x="537328" y="1808163"/>
            <a:ext cx="6800543" cy="3708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18"/>
              </a:buBlip>
              <a:defRPr sz="1600" b="0" i="0" kern="1200">
                <a:solidFill>
                  <a:srgbClr val="111F6D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8"/>
              </a:buBlip>
              <a:defRPr sz="1600" b="0" i="0" kern="1200">
                <a:solidFill>
                  <a:srgbClr val="111F6D"/>
                </a:solidFill>
                <a:latin typeface="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8"/>
              </a:buBlip>
              <a:defRPr sz="1600" b="0" i="0" kern="1200">
                <a:solidFill>
                  <a:srgbClr val="111F6D"/>
                </a:solidFill>
                <a:latin typeface="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8"/>
              </a:buBlip>
              <a:defRPr sz="1600" b="0" i="0" kern="1200">
                <a:solidFill>
                  <a:srgbClr val="111F6D"/>
                </a:solidFill>
                <a:latin typeface="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8"/>
              </a:buBlip>
              <a:defRPr sz="1600" b="0" i="0" kern="1200">
                <a:solidFill>
                  <a:srgbClr val="111F6D"/>
                </a:solidFill>
                <a:latin typeface="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8B436ED-AC17-997B-D342-21DFC2D00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00" y="6356351"/>
            <a:ext cx="5577722" cy="365125"/>
          </a:xfrm>
          <a:prstGeom prst="rect">
            <a:avLst/>
          </a:prstGeom>
        </p:spPr>
        <p:txBody>
          <a:bodyPr/>
          <a:lstStyle>
            <a:lvl1pPr algn="l">
              <a:defRPr sz="900" b="1" i="0">
                <a:solidFill>
                  <a:srgbClr val="111F6D"/>
                </a:solidFill>
                <a:latin typeface="Source Sans Pro Semibold" panose="020B0503030403020204" pitchFamily="34" charset="77"/>
              </a:defRPr>
            </a:lvl1pPr>
          </a:lstStyle>
          <a:p>
            <a:endParaRPr lang="de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004C46-0773-B019-22A7-C256EE863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8540" y="6356351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 i="0">
                <a:solidFill>
                  <a:srgbClr val="FF0000"/>
                </a:solidFill>
                <a:latin typeface="Source Sans Pro Semibold" panose="020B0503030403020204" pitchFamily="34" charset="77"/>
              </a:defRPr>
            </a:lvl1pPr>
          </a:lstStyle>
          <a:p>
            <a:fld id="{DBA245EC-98D6-F440-8F93-5F54CA79E6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Dreieck 1">
            <a:extLst>
              <a:ext uri="{FF2B5EF4-FFF2-40B4-BE49-F238E27FC236}">
                <a16:creationId xmlns:a16="http://schemas.microsoft.com/office/drawing/2014/main" id="{01DF1272-83B5-268A-DF16-8EE2C6FE1041}"/>
              </a:ext>
            </a:extLst>
          </p:cNvPr>
          <p:cNvSpPr/>
          <p:nvPr userDrawn="1"/>
        </p:nvSpPr>
        <p:spPr>
          <a:xfrm rot="5400000">
            <a:off x="-85504" y="509438"/>
            <a:ext cx="342460" cy="171449"/>
          </a:xfrm>
          <a:prstGeom prst="triangle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001240-A59D-D894-2645-B4F6F831C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22168" b="55633"/>
          <a:stretch/>
        </p:blipFill>
        <p:spPr>
          <a:xfrm>
            <a:off x="8456566" y="342900"/>
            <a:ext cx="320262" cy="365125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96B2EC3B-FE1D-288A-656D-2891AA7441D9}"/>
              </a:ext>
            </a:extLst>
          </p:cNvPr>
          <p:cNvCxnSpPr/>
          <p:nvPr userDrawn="1"/>
        </p:nvCxnSpPr>
        <p:spPr>
          <a:xfrm>
            <a:off x="576263" y="6287770"/>
            <a:ext cx="8172450" cy="0"/>
          </a:xfrm>
          <a:prstGeom prst="line">
            <a:avLst/>
          </a:prstGeom>
          <a:ln w="9525">
            <a:solidFill>
              <a:srgbClr val="111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8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3" r:id="rId4"/>
    <p:sldLayoutId id="2147483672" r:id="rId5"/>
    <p:sldLayoutId id="2147483662" r:id="rId6"/>
    <p:sldLayoutId id="2147483676" r:id="rId7"/>
    <p:sldLayoutId id="2147483708" r:id="rId8"/>
    <p:sldLayoutId id="2147483680" r:id="rId9"/>
    <p:sldLayoutId id="2147483678" r:id="rId10"/>
    <p:sldLayoutId id="2147483682" r:id="rId11"/>
    <p:sldLayoutId id="2147483677" r:id="rId12"/>
    <p:sldLayoutId id="2147483679" r:id="rId13"/>
    <p:sldLayoutId id="2147483669" r:id="rId14"/>
    <p:sldLayoutId id="2147483681" r:id="rId15"/>
    <p:sldLayoutId id="214748368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erif Pro Semibold" panose="02040703050405020204" pitchFamily="18" charset="0"/>
          <a:ea typeface="Source Serif Pro Semibold" panose="0204070305040502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511" userDrawn="1">
          <p15:clr>
            <a:srgbClr val="F26B43"/>
          </p15:clr>
        </p15:guide>
        <p15:guide id="4" pos="363" userDrawn="1">
          <p15:clr>
            <a:srgbClr val="F26B43"/>
          </p15:clr>
        </p15:guide>
        <p15:guide id="5" orient="horz" pos="1139" userDrawn="1">
          <p15:clr>
            <a:srgbClr val="F26B43"/>
          </p15:clr>
        </p15:guide>
        <p15:guide id="6" orient="horz" pos="3475" userDrawn="1">
          <p15:clr>
            <a:srgbClr val="F26B43"/>
          </p15:clr>
        </p15:guide>
        <p15:guide id="7" pos="2699" userDrawn="1">
          <p15:clr>
            <a:srgbClr val="F26B43"/>
          </p15:clr>
        </p15:guide>
        <p15:guide id="8" pos="3061" userDrawn="1">
          <p15:clr>
            <a:srgbClr val="F26B43"/>
          </p15:clr>
        </p15:guide>
        <p15:guide id="9" orient="horz" pos="3904" userDrawn="1">
          <p15:clr>
            <a:srgbClr val="F26B43"/>
          </p15:clr>
        </p15:guide>
        <p15:guide id="11" orient="horz" pos="618" userDrawn="1">
          <p15:clr>
            <a:srgbClr val="F26B43"/>
          </p15:clr>
        </p15:guide>
        <p15:guide id="12" orient="horz" pos="4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0.png"/><Relationship Id="rId5" Type="http://schemas.openxmlformats.org/officeDocument/2006/relationships/slide" Target="slide11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slide" Target="slide13.xml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4.xml"/><Relationship Id="rId11" Type="http://schemas.openxmlformats.org/officeDocument/2006/relationships/slide" Target="slide15.xml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slide" Target="slide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4DC5CF-3192-931A-0918-0B341FFA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497" t="-98" r="18145" b="98"/>
          <a:stretch>
            <a:fillRect/>
          </a:stretch>
        </p:blipFill>
        <p:spPr>
          <a:xfrm>
            <a:off x="1838227" y="-3381"/>
            <a:ext cx="3441600" cy="3441600"/>
          </a:xfrm>
          <a:prstGeom prst="ellipse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A1EB080E-4C75-4286-4108-ED295E338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</a:t>
            </a:r>
            <a:endParaRPr lang="de-DE" b="1" dirty="0">
              <a:latin typeface="Source Serif Pro Semibold" panose="02040703050405020204" pitchFamily="18" charset="0"/>
              <a:ea typeface="Source Serif Pro Semibold" panose="02040703050405020204" pitchFamily="18" charset="0"/>
            </a:endParaRP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CFB535E2-1EA2-26CB-1D3F-EA28B6883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Source Sans Pro" panose="020B0503030403020204" pitchFamily="34" charset="77"/>
              </a:rPr>
              <a:t>1. Semester </a:t>
            </a:r>
            <a:r>
              <a:rPr lang="de-DE" dirty="0" err="1">
                <a:latin typeface="Source Sans Pro" panose="020B0503030403020204" pitchFamily="34" charset="77"/>
              </a:rPr>
              <a:t>Results</a:t>
            </a:r>
            <a:endParaRPr lang="de-DE" dirty="0">
              <a:latin typeface="Source Sans Pro" panose="020B0503030403020204" pitchFamily="34" charset="77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0AAF88A-FE69-4EDF-A882-3E4609B43E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>
                <a:latin typeface="Source Sans Pro Semibold" panose="020B0503030403020204" pitchFamily="34" charset="77"/>
              </a:rPr>
              <a:t>Tobia Ippolito </a:t>
            </a:r>
            <a:r>
              <a:rPr lang="de-DE" b="0" dirty="0">
                <a:latin typeface="Source Sans Pro Light" panose="020B0403030403020204" pitchFamily="34" charset="77"/>
              </a:rPr>
              <a:t>I 07.07.2025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DDB4923-6214-5AC4-FCF5-F98C376EBBDA}"/>
              </a:ext>
            </a:extLst>
          </p:cNvPr>
          <p:cNvSpPr/>
          <p:nvPr/>
        </p:nvSpPr>
        <p:spPr>
          <a:xfrm>
            <a:off x="5629275" y="3362325"/>
            <a:ext cx="3514725" cy="35623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686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3D60F-6E3C-8FAF-9983-1CDB8F931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E31CAD-9C30-EB82-9C9A-F348A766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 </a:t>
            </a:r>
            <a:r>
              <a:rPr lang="de-DE" b="0" dirty="0">
                <a:latin typeface="Source Sans Pro Light" panose="020B0403030403020204" pitchFamily="34" charset="77"/>
              </a:rPr>
              <a:t>I Tobia Ippolito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46A3314-BD23-CB48-568E-EFFEBAD7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7C9A010-EF59-FEDA-FBD6-00A8F6811B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Model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EF01156-A90A-FF9D-D141-EFC8D9E47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3499" y="1076160"/>
            <a:ext cx="2470150" cy="365125"/>
          </a:xfrm>
        </p:spPr>
        <p:txBody>
          <a:bodyPr/>
          <a:lstStyle/>
          <a:p>
            <a:pPr algn="ctr"/>
            <a:r>
              <a:rPr lang="de-DE" dirty="0" err="1"/>
              <a:t>Pix2Pix</a:t>
            </a:r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89C379D-5FD1-D892-6639-F6FC36863206}"/>
              </a:ext>
            </a:extLst>
          </p:cNvPr>
          <p:cNvGrpSpPr/>
          <p:nvPr/>
        </p:nvGrpSpPr>
        <p:grpSpPr>
          <a:xfrm>
            <a:off x="370383" y="2862135"/>
            <a:ext cx="4703335" cy="1770463"/>
            <a:chOff x="3198057" y="2539200"/>
            <a:chExt cx="5313337" cy="1986445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55400C2-AC22-B1A8-5BD4-222A33E66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8057" y="2539200"/>
              <a:ext cx="5313337" cy="1986445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E0AEDAF-7557-36E1-8F45-7BFB14CE321F}"/>
                </a:ext>
              </a:extLst>
            </p:cNvPr>
            <p:cNvSpPr/>
            <p:nvPr/>
          </p:nvSpPr>
          <p:spPr>
            <a:xfrm>
              <a:off x="3198057" y="3429000"/>
              <a:ext cx="5222043" cy="18288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AFF7D4A-FCC6-E2BE-CB93-6BC7565F07B8}"/>
              </a:ext>
            </a:extLst>
          </p:cNvPr>
          <p:cNvSpPr txBox="1"/>
          <p:nvPr/>
        </p:nvSpPr>
        <p:spPr>
          <a:xfrm>
            <a:off x="1445387" y="2234339"/>
            <a:ext cx="255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Results</a:t>
            </a:r>
            <a:r>
              <a:rPr lang="de-DE" dirty="0"/>
              <a:t> on Urban Dataset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4BA934-8640-9326-9795-3C65B57C135D}"/>
              </a:ext>
            </a:extLst>
          </p:cNvPr>
          <p:cNvSpPr txBox="1"/>
          <p:nvPr/>
        </p:nvSpPr>
        <p:spPr>
          <a:xfrm>
            <a:off x="6352667" y="2234361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Architecture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Folienzoom 30">
                <a:extLst>
                  <a:ext uri="{FF2B5EF4-FFF2-40B4-BE49-F238E27FC236}">
                    <a16:creationId xmlns:a16="http://schemas.microsoft.com/office/drawing/2014/main" id="{1C0E4037-AC6C-FC17-4158-FACBB5544D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1273378"/>
                  </p:ext>
                </p:extLst>
              </p:nvPr>
            </p:nvGraphicFramePr>
            <p:xfrm>
              <a:off x="5882640" y="2842422"/>
              <a:ext cx="2286000" cy="1714500"/>
            </p:xfrm>
            <a:graphic>
              <a:graphicData uri="http://schemas.microsoft.com/office/powerpoint/2016/slidezoom">
                <pslz:sldZm>
                  <pslz:sldZmObj sldId="285" cId="3858610431">
                    <pslz:zmPr id="{34A12686-E39A-44E3-B1D0-7E94063D51D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Folienzoom 3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C0E4037-AC6C-FC17-4158-FACBB5544D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2640" y="2842422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75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03B1109-2C19-1A7C-DCFD-698A591DF05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ED9F5-F80A-C223-9405-E9D271C7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6DC0D8-B153-B20E-1AF9-26ED14BC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724"/>
            <a:ext cx="9144000" cy="39549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CC9F013-D516-85FD-D9E6-23961E5573AB}"/>
              </a:ext>
            </a:extLst>
          </p:cNvPr>
          <p:cNvSpPr txBox="1"/>
          <p:nvPr/>
        </p:nvSpPr>
        <p:spPr>
          <a:xfrm>
            <a:off x="5080883" y="4918219"/>
            <a:ext cx="1121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08090A"/>
                </a:solidFill>
              </a:rPr>
              <a:t>ground</a:t>
            </a:r>
            <a:r>
              <a:rPr lang="de-DE" sz="1400" dirty="0">
                <a:solidFill>
                  <a:srgbClr val="08090A"/>
                </a:solidFill>
              </a:rPr>
              <a:t> </a:t>
            </a:r>
            <a:r>
              <a:rPr lang="de-DE" sz="1400" dirty="0" err="1">
                <a:solidFill>
                  <a:srgbClr val="08090A"/>
                </a:solidFill>
              </a:rPr>
              <a:t>truth</a:t>
            </a:r>
            <a:endParaRPr lang="de-DE" sz="1400" dirty="0">
              <a:solidFill>
                <a:srgbClr val="08090A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22FC677-E3CA-3C5D-8975-E33559ABF6E2}"/>
              </a:ext>
            </a:extLst>
          </p:cNvPr>
          <p:cNvCxnSpPr/>
          <p:nvPr/>
        </p:nvCxnSpPr>
        <p:spPr>
          <a:xfrm>
            <a:off x="2762250" y="1955006"/>
            <a:ext cx="89296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D55284A-1178-9B8D-11C4-82895BBA13F6}"/>
              </a:ext>
            </a:extLst>
          </p:cNvPr>
          <p:cNvCxnSpPr>
            <a:cxnSpLocks/>
          </p:cNvCxnSpPr>
          <p:nvPr/>
        </p:nvCxnSpPr>
        <p:spPr>
          <a:xfrm>
            <a:off x="3036093" y="2143124"/>
            <a:ext cx="352426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B026149-23A5-2007-97F0-99E5DEB483D7}"/>
              </a:ext>
            </a:extLst>
          </p:cNvPr>
          <p:cNvCxnSpPr>
            <a:cxnSpLocks/>
          </p:cNvCxnSpPr>
          <p:nvPr/>
        </p:nvCxnSpPr>
        <p:spPr>
          <a:xfrm>
            <a:off x="3036093" y="2917031"/>
            <a:ext cx="352426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2B70003-8AB3-60D0-BCFD-69CD183B0B81}"/>
              </a:ext>
            </a:extLst>
          </p:cNvPr>
          <p:cNvCxnSpPr>
            <a:cxnSpLocks/>
          </p:cNvCxnSpPr>
          <p:nvPr/>
        </p:nvCxnSpPr>
        <p:spPr>
          <a:xfrm>
            <a:off x="2762250" y="3105149"/>
            <a:ext cx="89296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1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E0E2D9-5219-D0F9-6C2B-B9E9304A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 </a:t>
            </a:r>
            <a:r>
              <a:rPr lang="de-DE" b="0" dirty="0">
                <a:latin typeface="Source Sans Pro Light" panose="020B0403030403020204" pitchFamily="34" charset="77"/>
              </a:rPr>
              <a:t>I Tobia Ippolito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B4AD25-71C1-D328-20DC-8FB4AB4B8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D4983F7-9C04-FA28-2225-C89CAECD09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76696726-D15C-33BC-5521-2D32A270A7E1}"/>
              </a:ext>
            </a:extLst>
          </p:cNvPr>
          <p:cNvSpPr txBox="1">
            <a:spLocks/>
          </p:cNvSpPr>
          <p:nvPr/>
        </p:nvSpPr>
        <p:spPr>
          <a:xfrm>
            <a:off x="664585" y="1401630"/>
            <a:ext cx="1761584" cy="403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000" b="1" dirty="0"/>
              <a:t>Input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86C8B485-D807-7B39-F430-0FC79ED9A61F}"/>
              </a:ext>
            </a:extLst>
          </p:cNvPr>
          <p:cNvSpPr txBox="1">
            <a:spLocks/>
          </p:cNvSpPr>
          <p:nvPr/>
        </p:nvSpPr>
        <p:spPr>
          <a:xfrm>
            <a:off x="2817154" y="5186559"/>
            <a:ext cx="1761584" cy="403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000" b="1" dirty="0"/>
              <a:t>Loss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5B622508-6884-FA23-D75B-44E429E3F41A}"/>
              </a:ext>
            </a:extLst>
          </p:cNvPr>
          <p:cNvSpPr txBox="1">
            <a:spLocks/>
          </p:cNvSpPr>
          <p:nvPr/>
        </p:nvSpPr>
        <p:spPr>
          <a:xfrm>
            <a:off x="6233696" y="2486387"/>
            <a:ext cx="1761584" cy="403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000" b="1" dirty="0"/>
              <a:t>Architecture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Folienzoom 37">
                <a:extLst>
                  <a:ext uri="{FF2B5EF4-FFF2-40B4-BE49-F238E27FC236}">
                    <a16:creationId xmlns:a16="http://schemas.microsoft.com/office/drawing/2014/main" id="{31FE5B5E-F366-AAFC-1DA9-9220AA302E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0340883"/>
                  </p:ext>
                </p:extLst>
              </p:nvPr>
            </p:nvGraphicFramePr>
            <p:xfrm>
              <a:off x="634977" y="1856287"/>
              <a:ext cx="1761585" cy="1321189"/>
            </p:xfrm>
            <a:graphic>
              <a:graphicData uri="http://schemas.microsoft.com/office/powerpoint/2016/slidezoom">
                <pslz:sldZm>
                  <pslz:sldZmObj sldId="286" cId="709138379">
                    <pslz:zmPr id="{7D132AE4-4CB6-4CF9-B089-F9533D5D970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61585" cy="13211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Folienzoom 3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1FE5B5E-F366-AAFC-1DA9-9220AA302E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977" y="1856287"/>
                <a:ext cx="1761585" cy="13211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Folienzoom 11">
                <a:extLst>
                  <a:ext uri="{FF2B5EF4-FFF2-40B4-BE49-F238E27FC236}">
                    <a16:creationId xmlns:a16="http://schemas.microsoft.com/office/drawing/2014/main" id="{715328C3-E565-0F3F-CB9F-75DE56A221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1163665"/>
                  </p:ext>
                </p:extLst>
              </p:nvPr>
            </p:nvGraphicFramePr>
            <p:xfrm>
              <a:off x="5859074" y="2853248"/>
              <a:ext cx="968284" cy="726213"/>
            </p:xfrm>
            <a:graphic>
              <a:graphicData uri="http://schemas.microsoft.com/office/powerpoint/2016/slidezoom">
                <pslz:sldZm>
                  <pslz:sldZmObj sldId="292" cId="224602415">
                    <pslz:zmPr id="{EF23ABE5-43F2-448F-BFED-B205CD9E6F5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8284" cy="726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Folien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15328C3-E565-0F3F-CB9F-75DE56A221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9074" y="2853248"/>
                <a:ext cx="968284" cy="7262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DE20C0AF-B1AD-82B8-DFE2-456C4DA40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194" y="3579461"/>
            <a:ext cx="1381039" cy="58847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07CE91C-DD37-6172-A369-A736BC222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1717" y="4474567"/>
            <a:ext cx="2413994" cy="590398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EEEFDFD-4507-2B41-9F9B-C32F8EB07897}"/>
              </a:ext>
            </a:extLst>
          </p:cNvPr>
          <p:cNvSpPr txBox="1"/>
          <p:nvPr/>
        </p:nvSpPr>
        <p:spPr>
          <a:xfrm>
            <a:off x="3533349" y="4061934"/>
            <a:ext cx="4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8090A"/>
                </a:solidFill>
              </a:rPr>
              <a:t>vs.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1AE307-886D-43C5-6647-81AE73BDE4ED}"/>
              </a:ext>
            </a:extLst>
          </p:cNvPr>
          <p:cNvSpPr txBox="1"/>
          <p:nvPr/>
        </p:nvSpPr>
        <p:spPr>
          <a:xfrm>
            <a:off x="5765370" y="3579461"/>
            <a:ext cx="1122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DepthAnything</a:t>
            </a:r>
            <a:endParaRPr lang="de-DE" sz="12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94CE555-EE03-7AC7-97B9-BA9C9440969A}"/>
              </a:ext>
            </a:extLst>
          </p:cNvPr>
          <p:cNvSpPr txBox="1"/>
          <p:nvPr/>
        </p:nvSpPr>
        <p:spPr>
          <a:xfrm>
            <a:off x="6954128" y="3926872"/>
            <a:ext cx="1067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HexaWaveNet</a:t>
            </a:r>
            <a:endParaRPr lang="de-DE" sz="12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Folienzoom 17">
                <a:extLst>
                  <a:ext uri="{FF2B5EF4-FFF2-40B4-BE49-F238E27FC236}">
                    <a16:creationId xmlns:a16="http://schemas.microsoft.com/office/drawing/2014/main" id="{D4EA3B4D-BA9C-2121-9995-8443D5725B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3246325"/>
                  </p:ext>
                </p:extLst>
              </p:nvPr>
            </p:nvGraphicFramePr>
            <p:xfrm>
              <a:off x="7003529" y="3229028"/>
              <a:ext cx="968284" cy="726213"/>
            </p:xfrm>
            <a:graphic>
              <a:graphicData uri="http://schemas.microsoft.com/office/powerpoint/2016/slidezoom">
                <pslz:sldZm>
                  <pslz:sldZmObj sldId="296" cId="768019541">
                    <pslz:zmPr id="{59A36E1B-9A2A-4C65-8558-40A93CA33912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8284" cy="726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Folienzoom 1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4EA3B4D-BA9C-2121-9995-8443D5725B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3529" y="3229028"/>
                <a:ext cx="968284" cy="7262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0" name="Textfeld 29">
            <a:extLst>
              <a:ext uri="{FF2B5EF4-FFF2-40B4-BE49-F238E27FC236}">
                <a16:creationId xmlns:a16="http://schemas.microsoft.com/office/drawing/2014/main" id="{FBEF9F69-467C-847B-C157-5919C6642AA3}"/>
              </a:ext>
            </a:extLst>
          </p:cNvPr>
          <p:cNvSpPr txBox="1"/>
          <p:nvPr/>
        </p:nvSpPr>
        <p:spPr>
          <a:xfrm>
            <a:off x="6832269" y="2153898"/>
            <a:ext cx="1163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Residual Design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2" name="Folienzoom 31">
                <a:extLst>
                  <a:ext uri="{FF2B5EF4-FFF2-40B4-BE49-F238E27FC236}">
                    <a16:creationId xmlns:a16="http://schemas.microsoft.com/office/drawing/2014/main" id="{DF70EFD1-BF5A-9B03-7A29-8AC7C98109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8823911"/>
                  </p:ext>
                </p:extLst>
              </p:nvPr>
            </p:nvGraphicFramePr>
            <p:xfrm>
              <a:off x="6930333" y="1472090"/>
              <a:ext cx="971030" cy="728272"/>
            </p:xfrm>
            <a:graphic>
              <a:graphicData uri="http://schemas.microsoft.com/office/powerpoint/2016/slidezoom">
                <pslz:sldZm>
                  <pslz:sldZmObj sldId="298" cId="536507812">
                    <pslz:zmPr id="{4CDFE29A-43DF-428E-9DD3-BDA0269A9CFC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71030" cy="72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2" name="Folienzoom 3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F70EFD1-BF5A-9B03-7A29-8AC7C98109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30333" y="1472090"/>
                <a:ext cx="971030" cy="72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64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B8F1-3C98-7B5E-CD6D-6AF61576F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3E3BB8BC-CF51-5B96-2088-8C6EE5EBB7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882250-40FA-F524-9997-4A1C8953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3B8822F-D4B1-8ADD-EFE6-6E0C291B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52" y="620896"/>
            <a:ext cx="5436096" cy="56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B3CF8-620D-D023-1F12-7F34C8A5E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59D7342-52DA-2677-C791-FAA61B1FF5A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AC0C9A-A39B-4843-A4DB-ABB73762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4C8A27-88A0-3C70-BFE2-8D1C0293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0" y="548635"/>
            <a:ext cx="3318894" cy="264436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D5C4C39-0E73-5BB0-46E5-94125BFE34DB}"/>
              </a:ext>
            </a:extLst>
          </p:cNvPr>
          <p:cNvSpPr/>
          <p:nvPr/>
        </p:nvSpPr>
        <p:spPr>
          <a:xfrm>
            <a:off x="4246342" y="2602511"/>
            <a:ext cx="1847850" cy="450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8090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DINO </a:t>
            </a:r>
            <a:r>
              <a:rPr lang="de-DE" dirty="0" err="1"/>
              <a:t>v2</a:t>
            </a:r>
            <a:r>
              <a:rPr lang="de-DE" dirty="0"/>
              <a:t> Encoder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E6E5DA-5B9B-1ADF-8407-2EA8A8E24546}"/>
              </a:ext>
            </a:extLst>
          </p:cNvPr>
          <p:cNvSpPr txBox="1"/>
          <p:nvPr/>
        </p:nvSpPr>
        <p:spPr>
          <a:xfrm>
            <a:off x="4758014" y="958608"/>
            <a:ext cx="1363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Input Image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9B5BBE4-F44F-F54B-6E94-7014565ED552}"/>
              </a:ext>
            </a:extLst>
          </p:cNvPr>
          <p:cNvSpPr txBox="1"/>
          <p:nvPr/>
        </p:nvSpPr>
        <p:spPr>
          <a:xfrm>
            <a:off x="7003817" y="958369"/>
            <a:ext cx="1363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Depth Image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8B2970F-4F91-0C08-ADCD-567944096E0D}"/>
              </a:ext>
            </a:extLst>
          </p:cNvPr>
          <p:cNvCxnSpPr>
            <a:endCxn id="8" idx="1"/>
          </p:cNvCxnSpPr>
          <p:nvPr/>
        </p:nvCxnSpPr>
        <p:spPr>
          <a:xfrm>
            <a:off x="6121106" y="1105906"/>
            <a:ext cx="882711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EC55BAA-A65C-2553-EE6E-CCD6CE974EEA}"/>
              </a:ext>
            </a:extLst>
          </p:cNvPr>
          <p:cNvSpPr txBox="1"/>
          <p:nvPr/>
        </p:nvSpPr>
        <p:spPr>
          <a:xfrm>
            <a:off x="4758014" y="1629847"/>
            <a:ext cx="1363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Input Image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8A1A696-E848-0C5D-BC3C-4C8588B42F0B}"/>
              </a:ext>
            </a:extLst>
          </p:cNvPr>
          <p:cNvSpPr txBox="1"/>
          <p:nvPr/>
        </p:nvSpPr>
        <p:spPr>
          <a:xfrm>
            <a:off x="7003817" y="1634095"/>
            <a:ext cx="1363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Sound Image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139E883-18D0-FB11-983A-2516340343CC}"/>
              </a:ext>
            </a:extLst>
          </p:cNvPr>
          <p:cNvCxnSpPr>
            <a:endCxn id="12" idx="1"/>
          </p:cNvCxnSpPr>
          <p:nvPr/>
        </p:nvCxnSpPr>
        <p:spPr>
          <a:xfrm>
            <a:off x="6121106" y="1781632"/>
            <a:ext cx="882711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53DA68A-11D7-BA36-FBEC-21B870F91F39}"/>
              </a:ext>
            </a:extLst>
          </p:cNvPr>
          <p:cNvSpPr/>
          <p:nvPr/>
        </p:nvSpPr>
        <p:spPr>
          <a:xfrm>
            <a:off x="6576792" y="2602511"/>
            <a:ext cx="2301790" cy="450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8090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DPT </a:t>
            </a:r>
            <a:r>
              <a:rPr lang="de-DE" dirty="0" err="1"/>
              <a:t>inspired</a:t>
            </a:r>
            <a:r>
              <a:rPr lang="de-DE" dirty="0"/>
              <a:t> Decoder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CB9E10F-845B-CBEF-D455-3F3ED3E6AA54}"/>
              </a:ext>
            </a:extLst>
          </p:cNvPr>
          <p:cNvCxnSpPr>
            <a:endCxn id="5" idx="0"/>
          </p:cNvCxnSpPr>
          <p:nvPr/>
        </p:nvCxnSpPr>
        <p:spPr>
          <a:xfrm flipH="1">
            <a:off x="5170267" y="1783735"/>
            <a:ext cx="1066248" cy="81877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2AC9B73-6F3B-C78D-D640-A1C862F6F2A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861494" y="1790087"/>
            <a:ext cx="866193" cy="81242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14ECF4B-E473-B26F-4E56-5690E38EFD3F}"/>
              </a:ext>
            </a:extLst>
          </p:cNvPr>
          <p:cNvSpPr txBox="1"/>
          <p:nvPr/>
        </p:nvSpPr>
        <p:spPr>
          <a:xfrm>
            <a:off x="2081488" y="5063883"/>
            <a:ext cx="16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Not </a:t>
            </a:r>
            <a:r>
              <a:rPr lang="de-DE" sz="1400" dirty="0" err="1"/>
              <a:t>Enough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C02E48B-B936-758A-6D74-A3A5B514E34E}"/>
              </a:ext>
            </a:extLst>
          </p:cNvPr>
          <p:cNvSpPr txBox="1"/>
          <p:nvPr/>
        </p:nvSpPr>
        <p:spPr>
          <a:xfrm>
            <a:off x="4157938" y="5655872"/>
            <a:ext cx="219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Student-Teacher Training </a:t>
            </a:r>
            <a:r>
              <a:rPr lang="de-DE" sz="1400" dirty="0" err="1"/>
              <a:t>missed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BA6AA47-4FE6-A0C7-C9CD-9A7671C282F7}"/>
              </a:ext>
            </a:extLst>
          </p:cNvPr>
          <p:cNvSpPr txBox="1"/>
          <p:nvPr/>
        </p:nvSpPr>
        <p:spPr>
          <a:xfrm>
            <a:off x="914950" y="4235208"/>
            <a:ext cx="1992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bg2"/>
                </a:solidFill>
              </a:rPr>
              <a:t>Why</a:t>
            </a:r>
            <a:r>
              <a:rPr lang="de-DE" sz="1400" b="1" dirty="0">
                <a:solidFill>
                  <a:schemeClr val="bg2"/>
                </a:solidFill>
              </a:rPr>
              <a:t> not </a:t>
            </a:r>
            <a:r>
              <a:rPr lang="de-DE" sz="1400" b="1" dirty="0" err="1">
                <a:solidFill>
                  <a:schemeClr val="bg2"/>
                </a:solidFill>
              </a:rPr>
              <a:t>good</a:t>
            </a:r>
            <a:r>
              <a:rPr lang="de-DE" sz="1400" b="1" dirty="0">
                <a:solidFill>
                  <a:schemeClr val="bg2"/>
                </a:solidFill>
              </a:rPr>
              <a:t> </a:t>
            </a:r>
            <a:r>
              <a:rPr lang="de-DE" sz="1400" b="1" dirty="0" err="1">
                <a:solidFill>
                  <a:schemeClr val="bg2"/>
                </a:solidFill>
              </a:rPr>
              <a:t>results</a:t>
            </a:r>
            <a:r>
              <a:rPr lang="de-DE" sz="1400" b="1" dirty="0">
                <a:solidFill>
                  <a:schemeClr val="bg2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60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3C76E-5203-C4A9-07CE-6640E3D3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3A3D7D8-047E-74E0-9069-D391E0A886F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5A1541-AE29-3BD3-0053-021BCED0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07DAA6D-F8D3-FBAA-D677-6878A5AB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33" y="209855"/>
            <a:ext cx="3860534" cy="2761945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6C38474-2D5D-1DD3-1B63-B9FEBA69172E}"/>
              </a:ext>
            </a:extLst>
          </p:cNvPr>
          <p:cNvSpPr/>
          <p:nvPr/>
        </p:nvSpPr>
        <p:spPr>
          <a:xfrm>
            <a:off x="1317756" y="4586286"/>
            <a:ext cx="1362075" cy="561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809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CNN Encoder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9025588-0333-89FB-81C4-FA3C062BED9F}"/>
              </a:ext>
            </a:extLst>
          </p:cNvPr>
          <p:cNvSpPr/>
          <p:nvPr/>
        </p:nvSpPr>
        <p:spPr>
          <a:xfrm>
            <a:off x="1317756" y="3438526"/>
            <a:ext cx="1362075" cy="561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809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FNO</a:t>
            </a:r>
            <a:r>
              <a:rPr lang="de-DE" dirty="0"/>
              <a:t> Encoder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7CD262F-13AC-47E2-EAAB-CE0C274D26EA}"/>
              </a:ext>
            </a:extLst>
          </p:cNvPr>
          <p:cNvSpPr/>
          <p:nvPr/>
        </p:nvSpPr>
        <p:spPr>
          <a:xfrm>
            <a:off x="3125123" y="4024311"/>
            <a:ext cx="2257425" cy="561975"/>
          </a:xfrm>
          <a:prstGeom prst="rect">
            <a:avLst/>
          </a:prstGeom>
          <a:solidFill>
            <a:srgbClr val="5FB54B"/>
          </a:solidFill>
          <a:ln>
            <a:solidFill>
              <a:srgbClr val="0809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Latent Transformer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27C8E15-985C-64D8-FC39-FE3AB872DD29}"/>
              </a:ext>
            </a:extLst>
          </p:cNvPr>
          <p:cNvSpPr/>
          <p:nvPr/>
        </p:nvSpPr>
        <p:spPr>
          <a:xfrm>
            <a:off x="5827840" y="4024311"/>
            <a:ext cx="1908304" cy="56197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809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SIREN</a:t>
            </a:r>
            <a:r>
              <a:rPr lang="de-DE" dirty="0"/>
              <a:t> Decoder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2F348-0A76-F776-F2ED-20EE0153461F}"/>
              </a:ext>
            </a:extLst>
          </p:cNvPr>
          <p:cNvSpPr txBox="1"/>
          <p:nvPr/>
        </p:nvSpPr>
        <p:spPr>
          <a:xfrm>
            <a:off x="139039" y="3939955"/>
            <a:ext cx="95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Input</a:t>
            </a:r>
          </a:p>
          <a:p>
            <a:pPr algn="ctr"/>
            <a:r>
              <a:rPr lang="de-DE" dirty="0"/>
              <a:t>Image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51480BD-C6D7-4D56-E3F2-09B3BB650ECF}"/>
              </a:ext>
            </a:extLst>
          </p:cNvPr>
          <p:cNvSpPr txBox="1"/>
          <p:nvPr/>
        </p:nvSpPr>
        <p:spPr>
          <a:xfrm>
            <a:off x="8052461" y="3986553"/>
            <a:ext cx="95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Output</a:t>
            </a:r>
          </a:p>
          <a:p>
            <a:pPr algn="ctr"/>
            <a:r>
              <a:rPr lang="de-DE" dirty="0"/>
              <a:t>Image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6A0C3AE-BAB6-1F7A-BD98-1ECFADCF7957}"/>
              </a:ext>
            </a:extLst>
          </p:cNvPr>
          <p:cNvCxnSpPr>
            <a:endCxn id="16" idx="1"/>
          </p:cNvCxnSpPr>
          <p:nvPr/>
        </p:nvCxnSpPr>
        <p:spPr>
          <a:xfrm flipV="1">
            <a:off x="1091539" y="3719514"/>
            <a:ext cx="226217" cy="54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6544C6C-5A36-2191-797F-CFFD745EA9C9}"/>
              </a:ext>
            </a:extLst>
          </p:cNvPr>
          <p:cNvCxnSpPr>
            <a:stCxn id="21" idx="3"/>
            <a:endCxn id="14" idx="1"/>
          </p:cNvCxnSpPr>
          <p:nvPr/>
        </p:nvCxnSpPr>
        <p:spPr>
          <a:xfrm>
            <a:off x="1091539" y="4263121"/>
            <a:ext cx="226217" cy="604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A4A9769-278A-584A-DAB0-2341717089E1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2679831" y="3719514"/>
            <a:ext cx="445292" cy="5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E25DE3D-47A3-961C-DC37-F5E5E6703A77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 flipV="1">
            <a:off x="2679831" y="4305299"/>
            <a:ext cx="445292" cy="56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9A7ABBC-5B3E-8BA9-0DA5-2E14910B55B7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382548" y="4305299"/>
            <a:ext cx="445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058D692-65F5-A1DF-9E24-BCD69C941350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7736144" y="4305299"/>
            <a:ext cx="316317" cy="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2DCA709-0592-12F1-14E0-04A7FF3D97F1}"/>
              </a:ext>
            </a:extLst>
          </p:cNvPr>
          <p:cNvSpPr txBox="1"/>
          <p:nvPr/>
        </p:nvSpPr>
        <p:spPr>
          <a:xfrm>
            <a:off x="3330187" y="5720990"/>
            <a:ext cx="4322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Need </a:t>
            </a:r>
            <a:r>
              <a:rPr lang="de-DE" sz="1400" dirty="0" err="1"/>
              <a:t>more</a:t>
            </a:r>
            <a:r>
              <a:rPr lang="de-DE" sz="1400" dirty="0"/>
              <a:t> design </a:t>
            </a:r>
            <a:r>
              <a:rPr lang="de-DE" sz="1400" dirty="0" err="1"/>
              <a:t>refinement</a:t>
            </a:r>
            <a:r>
              <a:rPr lang="de-DE" sz="1400" dirty="0"/>
              <a:t> -&gt;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architecture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68019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2F8946-C77C-52CB-8220-23BCA1091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0AACD02-AD3A-10DA-DDA9-C4479FD7CE6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CCDA4F-0AC3-98F2-439E-04E5EC76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2515B3-6CA2-404A-A935-1BC5A527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68" y="220677"/>
            <a:ext cx="4592264" cy="205355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7F93C6-5064-3E4C-52C5-3EC6040E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" y="1012920"/>
            <a:ext cx="2743555" cy="25226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263E2D-1A8B-10B9-10F8-574D71DCD1ED}"/>
              </a:ext>
            </a:extLst>
          </p:cNvPr>
          <p:cNvSpPr/>
          <p:nvPr/>
        </p:nvSpPr>
        <p:spPr>
          <a:xfrm>
            <a:off x="1407856" y="4471986"/>
            <a:ext cx="1362075" cy="561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809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Tokenizer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6247113-BD57-E69F-01F5-F345264BFA75}"/>
              </a:ext>
            </a:extLst>
          </p:cNvPr>
          <p:cNvSpPr/>
          <p:nvPr/>
        </p:nvSpPr>
        <p:spPr>
          <a:xfrm>
            <a:off x="3125123" y="4471986"/>
            <a:ext cx="2257425" cy="561975"/>
          </a:xfrm>
          <a:prstGeom prst="rect">
            <a:avLst/>
          </a:prstGeom>
          <a:solidFill>
            <a:srgbClr val="5FB54B"/>
          </a:solidFill>
          <a:ln>
            <a:solidFill>
              <a:srgbClr val="0809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Transformer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D375F24-211C-919D-F687-31B676C268EE}"/>
              </a:ext>
            </a:extLst>
          </p:cNvPr>
          <p:cNvSpPr/>
          <p:nvPr/>
        </p:nvSpPr>
        <p:spPr>
          <a:xfrm>
            <a:off x="5827840" y="4471986"/>
            <a:ext cx="1908304" cy="56197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809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CNN </a:t>
            </a:r>
            <a:r>
              <a:rPr lang="de-DE" dirty="0" err="1"/>
              <a:t>Refinement</a:t>
            </a:r>
            <a:endParaRPr lang="de-DE" dirty="0"/>
          </a:p>
          <a:p>
            <a:pPr algn="ctr"/>
            <a:r>
              <a:rPr lang="de-DE" dirty="0"/>
              <a:t>Network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EE04E5-2D91-735C-AB26-093CA462875F}"/>
              </a:ext>
            </a:extLst>
          </p:cNvPr>
          <p:cNvSpPr txBox="1"/>
          <p:nvPr/>
        </p:nvSpPr>
        <p:spPr>
          <a:xfrm>
            <a:off x="139039" y="4424703"/>
            <a:ext cx="95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Input</a:t>
            </a:r>
          </a:p>
          <a:p>
            <a:pPr algn="ctr"/>
            <a:r>
              <a:rPr lang="de-DE" dirty="0"/>
              <a:t>Image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EABBD1B-213B-017B-071E-CE9E8B3C8B8C}"/>
              </a:ext>
            </a:extLst>
          </p:cNvPr>
          <p:cNvSpPr txBox="1"/>
          <p:nvPr/>
        </p:nvSpPr>
        <p:spPr>
          <a:xfrm>
            <a:off x="8052461" y="4434228"/>
            <a:ext cx="95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Output</a:t>
            </a:r>
          </a:p>
          <a:p>
            <a:pPr algn="ctr"/>
            <a:r>
              <a:rPr lang="de-DE" dirty="0"/>
              <a:t>Image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0339E55-B22D-92CC-B4B3-D7452ED640A8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1091539" y="4747869"/>
            <a:ext cx="316317" cy="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8558B4F-56B5-8406-F40C-6B16EDB8FE2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769931" y="4752974"/>
            <a:ext cx="355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C9F90C-FEF4-C4BC-E410-EDC85C75611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382548" y="4752974"/>
            <a:ext cx="445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DD7E7AD-BE88-B71A-4E9E-1A0F971DFCCB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7736144" y="4752974"/>
            <a:ext cx="316317" cy="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2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2B80-9D8C-89BB-72DD-EA205E870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9B12493-9F49-F7CB-BD1D-1BDBB256F80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3B3178-A91B-2699-01BF-9E345FA8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4" name="Grafik 3" descr="Ein Bild, das Text, Screenshot, Diagramm, Karte enthält.&#10;&#10;KI-generierte Inhalte können fehlerhaft sein.">
            <a:extLst>
              <a:ext uri="{FF2B5EF4-FFF2-40B4-BE49-F238E27FC236}">
                <a16:creationId xmlns:a16="http://schemas.microsoft.com/office/drawing/2014/main" id="{206A25C5-0D33-0BFB-921D-EB02E94DF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1277"/>
            <a:ext cx="9146818" cy="40754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742C0DD-744A-5D64-7D4D-33782A526939}"/>
              </a:ext>
            </a:extLst>
          </p:cNvPr>
          <p:cNvSpPr txBox="1"/>
          <p:nvPr/>
        </p:nvSpPr>
        <p:spPr>
          <a:xfrm>
            <a:off x="1349562" y="510973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2"/>
                </a:solidFill>
              </a:rPr>
              <a:t>Most </a:t>
            </a:r>
            <a:r>
              <a:rPr lang="de-DE" b="1" dirty="0" err="1">
                <a:solidFill>
                  <a:schemeClr val="bg2"/>
                </a:solidFill>
              </a:rPr>
              <a:t>difficult</a:t>
            </a:r>
            <a:r>
              <a:rPr lang="de-DE" b="1" dirty="0">
                <a:solidFill>
                  <a:schemeClr val="bg2"/>
                </a:solidFill>
              </a:rPr>
              <a:t> </a:t>
            </a:r>
            <a:r>
              <a:rPr lang="de-DE" b="1" dirty="0" err="1">
                <a:solidFill>
                  <a:schemeClr val="bg2"/>
                </a:solidFill>
              </a:rPr>
              <a:t>task</a:t>
            </a:r>
            <a:endParaRPr lang="de-DE" b="1" dirty="0">
              <a:solidFill>
                <a:schemeClr val="bg2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509909C-501D-7A0E-8D63-C82272565E50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981200" y="880305"/>
            <a:ext cx="327119" cy="145332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E5A865-8C98-A1C3-BA43-D1CE1F45D37D}"/>
              </a:ext>
            </a:extLst>
          </p:cNvPr>
          <p:cNvSpPr txBox="1"/>
          <p:nvPr/>
        </p:nvSpPr>
        <p:spPr>
          <a:xfrm>
            <a:off x="4418713" y="16778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Input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6954022-2053-D26F-C2B8-D1FBA35A37D9}"/>
              </a:ext>
            </a:extLst>
          </p:cNvPr>
          <p:cNvSpPr txBox="1"/>
          <p:nvPr/>
        </p:nvSpPr>
        <p:spPr>
          <a:xfrm>
            <a:off x="6638925" y="1677888"/>
            <a:ext cx="63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53650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4E7F-E496-B710-0698-CB2C3D20A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CBCC42-241E-CC54-2A24-C34E1D35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 </a:t>
            </a:r>
            <a:r>
              <a:rPr lang="de-DE" b="0" dirty="0">
                <a:latin typeface="Source Sans Pro Light" panose="020B0403030403020204" pitchFamily="34" charset="77"/>
              </a:rPr>
              <a:t>I Tobia Ippolito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F178AA-F4CB-D192-446C-B801346C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BE47060-594E-6DBA-FECA-FF142554A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pic>
        <p:nvPicPr>
          <p:cNvPr id="9" name="Grafik 8" descr="Ein Bild, das Text, Screenshot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D2807405-2110-6F30-AD78-59B4F8B6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74" y="1501816"/>
            <a:ext cx="5879007" cy="4491100"/>
          </a:xfrm>
          <a:prstGeom prst="rect">
            <a:avLst/>
          </a:prstGeom>
        </p:spPr>
      </p:pic>
      <p:pic>
        <p:nvPicPr>
          <p:cNvPr id="11" name="Grafik 10" descr="Ein Bild, das Screenshot, Text, Farbigkeit, Diagramm enthält.&#10;&#10;KI-generierte Inhalte können fehlerhaft sein.">
            <a:extLst>
              <a:ext uri="{FF2B5EF4-FFF2-40B4-BE49-F238E27FC236}">
                <a16:creationId xmlns:a16="http://schemas.microsoft.com/office/drawing/2014/main" id="{51F2E2E3-85FD-BEA2-7B0B-7F163591C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497" y="1501816"/>
            <a:ext cx="5879006" cy="44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3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D6E40-A620-4586-F8AD-D4AE4292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 </a:t>
            </a:r>
            <a:r>
              <a:rPr lang="de-DE" b="0" dirty="0">
                <a:latin typeface="Source Sans Pro Light" panose="020B0403030403020204" pitchFamily="34" charset="77"/>
              </a:rPr>
              <a:t>I Tobia Ippolito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5DA331-64AF-94D9-2E0E-A331855F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18EDC3-77CA-06A4-5636-946B40BBE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Scaling</a:t>
            </a:r>
            <a:endParaRPr lang="de-DE" dirty="0"/>
          </a:p>
          <a:p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endParaRPr lang="de-DE" dirty="0"/>
          </a:p>
          <a:p>
            <a:r>
              <a:rPr lang="de-DE" dirty="0"/>
              <a:t>Step-Wise </a:t>
            </a:r>
            <a:r>
              <a:rPr lang="de-DE" dirty="0" err="1"/>
              <a:t>Prediction</a:t>
            </a:r>
            <a:endParaRPr lang="de-DE" dirty="0"/>
          </a:p>
          <a:p>
            <a:r>
              <a:rPr lang="de-DE" dirty="0" err="1"/>
              <a:t>PhysiX</a:t>
            </a:r>
            <a:r>
              <a:rPr lang="de-DE" dirty="0"/>
              <a:t> </a:t>
            </a:r>
            <a:r>
              <a:rPr lang="de-DE" sz="1000" dirty="0"/>
              <a:t>(Fine-Tuning/Zero-</a:t>
            </a:r>
            <a:r>
              <a:rPr lang="de-DE" sz="1000" dirty="0" err="1"/>
              <a:t>shot</a:t>
            </a:r>
            <a:r>
              <a:rPr lang="de-DE" sz="1000" dirty="0"/>
              <a:t>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78708D-F528-0456-BED9-933D3E117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E7973C-F320-617A-D517-7D5522A1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2459562"/>
            <a:ext cx="6106067" cy="106257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690735-ED35-AE5D-4574-2B4DE036F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3359697"/>
            <a:ext cx="1514475" cy="140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2E49A-CB62-8F6A-B949-C5442D592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2A9655-E653-7696-609F-14D500E3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 </a:t>
            </a:r>
            <a:r>
              <a:rPr lang="de-DE" b="0" dirty="0">
                <a:latin typeface="Source Sans Pro Light" panose="020B0403030403020204" pitchFamily="34" charset="77"/>
              </a:rPr>
              <a:t>I Tobia Ippolito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2DF28D6-B8C5-3C61-FA28-191C62CE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F4210A2-FC14-5F3E-C01A-0E6F22A761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100" y="385462"/>
            <a:ext cx="7703999" cy="528938"/>
          </a:xfrm>
        </p:spPr>
        <p:txBody>
          <a:bodyPr/>
          <a:lstStyle/>
          <a:p>
            <a:r>
              <a:rPr lang="de-DE" dirty="0"/>
              <a:t>Project Description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B616198-298D-90E5-1783-0B86ACA2D07D}"/>
              </a:ext>
            </a:extLst>
          </p:cNvPr>
          <p:cNvSpPr/>
          <p:nvPr/>
        </p:nvSpPr>
        <p:spPr>
          <a:xfrm>
            <a:off x="3755857" y="2977695"/>
            <a:ext cx="1970202" cy="5289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Generative Model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A45341-574B-3758-F3A1-20E5EBF3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76" y="2508629"/>
            <a:ext cx="1477549" cy="146707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EC4AC2-B044-B022-3606-C2C7E3FE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91" y="2503987"/>
            <a:ext cx="1477549" cy="1469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A3254B6-F927-2A54-362F-568A0C7ABDAD}"/>
              </a:ext>
            </a:extLst>
          </p:cNvPr>
          <p:cNvCxnSpPr>
            <a:stCxn id="10" idx="3"/>
            <a:endCxn id="6" idx="1"/>
          </p:cNvCxnSpPr>
          <p:nvPr/>
        </p:nvCxnSpPr>
        <p:spPr>
          <a:xfrm>
            <a:off x="3152225" y="3242164"/>
            <a:ext cx="60363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AB061BD-7FB5-6314-AEDB-623245327C07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726059" y="3238665"/>
            <a:ext cx="603632" cy="349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14D5944-4FA3-DCD7-9B82-A03A48949485}"/>
              </a:ext>
            </a:extLst>
          </p:cNvPr>
          <p:cNvSpPr txBox="1"/>
          <p:nvPr/>
        </p:nvSpPr>
        <p:spPr>
          <a:xfrm>
            <a:off x="6039765" y="402825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Sound Propagation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03313F9-6CBD-97AC-8329-7ECC76857E88}"/>
              </a:ext>
            </a:extLst>
          </p:cNvPr>
          <p:cNvSpPr txBox="1"/>
          <p:nvPr/>
        </p:nvSpPr>
        <p:spPr>
          <a:xfrm>
            <a:off x="1384750" y="402825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Satelite</a:t>
            </a:r>
            <a:r>
              <a:rPr lang="de-DE" sz="1400" dirty="0"/>
              <a:t> Image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9AC90F23-61B8-3FBE-E7F0-785AADA108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3783586"/>
                  </p:ext>
                </p:extLst>
              </p:nvPr>
            </p:nvGraphicFramePr>
            <p:xfrm>
              <a:off x="5594336" y="272084"/>
              <a:ext cx="2852721" cy="2139541"/>
            </p:xfrm>
            <a:graphic>
              <a:graphicData uri="http://schemas.microsoft.com/office/powerpoint/2016/slidezoom">
                <pslz:sldZm>
                  <pslz:sldZmObj sldId="280" cId="2977787799">
                    <pslz:zmPr id="{CE8FC23B-99B8-40B6-BB91-D8226E1B7374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52721" cy="21395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AC90F23-61B8-3FBE-E7F0-785AADA108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4336" y="272084"/>
                <a:ext cx="2852721" cy="21395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85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B0C5-F084-02C9-FF2E-DEB76D351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AE3510D-53D5-F05C-F65E-5D4C0176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 </a:t>
            </a:r>
            <a:r>
              <a:rPr lang="de-DE" b="0" dirty="0">
                <a:latin typeface="Source Sans Pro Light" panose="020B0403030403020204" pitchFamily="34" charset="77"/>
              </a:rPr>
              <a:t>I Tobia Ippolito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55CB85-EEF4-5FB1-B3E6-7FB44AA62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E5D934-14DA-B901-87DF-87403A8BF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Monitoring (</a:t>
            </a:r>
            <a:r>
              <a:rPr lang="de-DE" dirty="0" err="1"/>
              <a:t>with</a:t>
            </a:r>
            <a:r>
              <a:rPr lang="de-DE" dirty="0"/>
              <a:t> Henrik Pichler)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40ECA8-9A55-07D1-0EA2-4E54EE256B69}"/>
              </a:ext>
            </a:extLst>
          </p:cNvPr>
          <p:cNvSpPr/>
          <p:nvPr/>
        </p:nvSpPr>
        <p:spPr>
          <a:xfrm>
            <a:off x="716280" y="2439533"/>
            <a:ext cx="1447800" cy="781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Start Meeting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EFDB3D-4BEF-D066-363C-B5D98265C99D}"/>
              </a:ext>
            </a:extLst>
          </p:cNvPr>
          <p:cNvSpPr/>
          <p:nvPr/>
        </p:nvSpPr>
        <p:spPr>
          <a:xfrm>
            <a:off x="2785421" y="2439533"/>
            <a:ext cx="1447800" cy="781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Feedback Meeting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30196B-18BF-0F04-E9AF-A11AE31E42D7}"/>
              </a:ext>
            </a:extLst>
          </p:cNvPr>
          <p:cNvSpPr/>
          <p:nvPr/>
        </p:nvSpPr>
        <p:spPr>
          <a:xfrm>
            <a:off x="4854562" y="2439533"/>
            <a:ext cx="1447800" cy="781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Refinement</a:t>
            </a:r>
            <a:r>
              <a:rPr lang="de-DE" dirty="0"/>
              <a:t> Meeting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F3C80B3-0F2A-BE6F-2F6A-19565B20FDD9}"/>
              </a:ext>
            </a:extLst>
          </p:cNvPr>
          <p:cNvSpPr/>
          <p:nvPr/>
        </p:nvSpPr>
        <p:spPr>
          <a:xfrm>
            <a:off x="6923703" y="2439533"/>
            <a:ext cx="1447800" cy="781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Report Feedback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B507FFB-16FE-B780-A131-B14E778847C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164080" y="2830133"/>
            <a:ext cx="6213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0291745-993A-BFC7-085C-EB99A16FC10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33221" y="2830133"/>
            <a:ext cx="6213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85605E-D93A-5A51-A52D-9035E507E33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302362" y="2830133"/>
            <a:ext cx="6213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4690C0-45AC-FF91-917E-5B1FB29A8ADE}"/>
              </a:ext>
            </a:extLst>
          </p:cNvPr>
          <p:cNvSpPr txBox="1"/>
          <p:nvPr/>
        </p:nvSpPr>
        <p:spPr>
          <a:xfrm>
            <a:off x="8324394" y="2397773"/>
            <a:ext cx="819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*</a:t>
            </a:r>
            <a:r>
              <a:rPr lang="de-DE" sz="1200" dirty="0" err="1"/>
              <a:t>soon</a:t>
            </a:r>
            <a:endParaRPr lang="de-DE" sz="12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30F44A5-1EBA-6035-4297-BAA7D513BAF5}"/>
              </a:ext>
            </a:extLst>
          </p:cNvPr>
          <p:cNvSpPr txBox="1"/>
          <p:nvPr/>
        </p:nvSpPr>
        <p:spPr>
          <a:xfrm>
            <a:off x="716280" y="3349250"/>
            <a:ext cx="1865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Project Description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General Tips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F507055-A822-6961-A860-7AA2F651EE38}"/>
              </a:ext>
            </a:extLst>
          </p:cNvPr>
          <p:cNvSpPr txBox="1"/>
          <p:nvPr/>
        </p:nvSpPr>
        <p:spPr>
          <a:xfrm>
            <a:off x="2785421" y="3349250"/>
            <a:ext cx="21130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-      </a:t>
            </a:r>
            <a:r>
              <a:rPr lang="de-DE" sz="1400" dirty="0" err="1"/>
              <a:t>Related</a:t>
            </a:r>
            <a:r>
              <a:rPr lang="de-DE" sz="1400" dirty="0"/>
              <a:t> Work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Outlook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Details </a:t>
            </a:r>
            <a:r>
              <a:rPr lang="de-DE" sz="1400" dirty="0" err="1"/>
              <a:t>of</a:t>
            </a:r>
            <a:r>
              <a:rPr lang="de-DE" sz="1400" dirty="0"/>
              <a:t> Experiments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67F334F-F824-9FE2-1A75-AC0F1998C5C9}"/>
              </a:ext>
            </a:extLst>
          </p:cNvPr>
          <p:cNvSpPr txBox="1"/>
          <p:nvPr/>
        </p:nvSpPr>
        <p:spPr>
          <a:xfrm>
            <a:off x="4821012" y="3349250"/>
            <a:ext cx="1686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 err="1"/>
              <a:t>Improvements</a:t>
            </a:r>
            <a:endParaRPr lang="de-DE" sz="1400" dirty="0"/>
          </a:p>
          <a:p>
            <a:r>
              <a:rPr lang="de-DE" sz="1400" dirty="0"/>
              <a:t>      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presentation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0551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EE58B85-E313-35D3-7F4D-D28F6F3E87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Tobia Ippolito</a:t>
            </a:r>
            <a:br>
              <a:rPr lang="de-DE" b="0" dirty="0">
                <a:latin typeface="Source Sans Pro Light" panose="020B0403030403020204" pitchFamily="34" charset="77"/>
              </a:rPr>
            </a:br>
            <a:endParaRPr lang="de-DE" b="0" dirty="0">
              <a:latin typeface="Source Sans Pro Light" panose="020B0403030403020204" pitchFamily="34" charset="77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F405B55-D823-8721-6E5E-CA4435177656}"/>
              </a:ext>
            </a:extLst>
          </p:cNvPr>
          <p:cNvSpPr/>
          <p:nvPr/>
        </p:nvSpPr>
        <p:spPr>
          <a:xfrm>
            <a:off x="499643" y="301658"/>
            <a:ext cx="2234130" cy="424206"/>
          </a:xfrm>
          <a:prstGeom prst="rect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C1ADC92-4780-2621-5792-22F3BFC677A6}"/>
              </a:ext>
            </a:extLst>
          </p:cNvPr>
          <p:cNvSpPr txBox="1"/>
          <p:nvPr/>
        </p:nvSpPr>
        <p:spPr>
          <a:xfrm>
            <a:off x="499643" y="301658"/>
            <a:ext cx="6513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Thank you for your attention.</a:t>
            </a:r>
            <a:endParaRPr lang="de-DE" sz="3200" dirty="0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CB40F3-2477-D0CF-7507-37955332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46" y="1463605"/>
            <a:ext cx="4564136" cy="3407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5B117D-E6F0-4A8C-EB53-891379C01CF4}"/>
              </a:ext>
            </a:extLst>
          </p:cNvPr>
          <p:cNvSpPr txBox="1"/>
          <p:nvPr/>
        </p:nvSpPr>
        <p:spPr>
          <a:xfrm>
            <a:off x="2006346" y="4867689"/>
            <a:ext cx="60190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de-DE" sz="800" dirty="0" err="1">
                <a:solidFill>
                  <a:schemeClr val="bg1">
                    <a:lumMod val="50000"/>
                  </a:schemeClr>
                </a:solidFill>
              </a:rPr>
              <a:t>www.interviewquery.com</a:t>
            </a:r>
            <a:r>
              <a:rPr lang="de-DE" sz="800" dirty="0">
                <a:solidFill>
                  <a:schemeClr val="bg1">
                    <a:lumMod val="50000"/>
                  </a:schemeClr>
                </a:solidFill>
              </a:rPr>
              <a:t>/p/</a:t>
            </a:r>
            <a:r>
              <a:rPr lang="de-DE" sz="800" dirty="0" err="1">
                <a:solidFill>
                  <a:schemeClr val="bg1">
                    <a:lumMod val="50000"/>
                  </a:schemeClr>
                </a:solidFill>
              </a:rPr>
              <a:t>data-science-memes</a:t>
            </a:r>
            <a:endParaRPr lang="de-DE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2B96A23-A94E-12C0-EA8E-B33B0C6C5432}"/>
              </a:ext>
            </a:extLst>
          </p:cNvPr>
          <p:cNvSpPr/>
          <p:nvPr/>
        </p:nvSpPr>
        <p:spPr>
          <a:xfrm>
            <a:off x="1867359" y="1273915"/>
            <a:ext cx="4969565" cy="3809218"/>
          </a:xfrm>
          <a:prstGeom prst="rect">
            <a:avLst/>
          </a:prstGeom>
          <a:solidFill>
            <a:srgbClr val="111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A175CBB-9C4D-922E-A34A-0340D6D5D29C}"/>
              </a:ext>
            </a:extLst>
          </p:cNvPr>
          <p:cNvSpPr/>
          <p:nvPr/>
        </p:nvSpPr>
        <p:spPr>
          <a:xfrm>
            <a:off x="5162550" y="3543300"/>
            <a:ext cx="3981450" cy="33029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548C6FC-457F-A057-5F72-232E23C0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023" y="1757113"/>
            <a:ext cx="4143953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7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EE27B392-A9E9-3CD9-25DA-9DDF091EFC4F}"/>
              </a:ext>
            </a:extLst>
          </p:cNvPr>
          <p:cNvSpPr/>
          <p:nvPr/>
        </p:nvSpPr>
        <p:spPr>
          <a:xfrm>
            <a:off x="0" y="0"/>
            <a:ext cx="9144000" cy="67897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9DAC31-F81F-8D64-17A3-C0DCE945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5C0DBD-9765-0CBD-0F8A-C3C28583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50" y="3550370"/>
            <a:ext cx="1872195" cy="18898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9D6AA0-FDFF-C87F-507B-0D2A4913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47" y="984280"/>
            <a:ext cx="1872195" cy="18931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D6A5A7-E2DB-6920-2A30-9045D3227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50" y="984280"/>
            <a:ext cx="1872195" cy="18994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8410930-E3FA-8F02-5228-67862B247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847" y="3550370"/>
            <a:ext cx="1872198" cy="189318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129B52A-1DCB-684D-24D3-8E711D15AE3B}"/>
              </a:ext>
            </a:extLst>
          </p:cNvPr>
          <p:cNvSpPr txBox="1"/>
          <p:nvPr/>
        </p:nvSpPr>
        <p:spPr>
          <a:xfrm>
            <a:off x="1792200" y="2883712"/>
            <a:ext cx="3110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/>
              <a:t>Base Propagation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9193B3-408E-20F5-765F-6703AF95AA57}"/>
              </a:ext>
            </a:extLst>
          </p:cNvPr>
          <p:cNvSpPr txBox="1"/>
          <p:nvPr/>
        </p:nvSpPr>
        <p:spPr>
          <a:xfrm>
            <a:off x="4344702" y="2877462"/>
            <a:ext cx="3020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/>
              <a:t>Base + </a:t>
            </a:r>
            <a:r>
              <a:rPr lang="de-DE" sz="1200" dirty="0" err="1">
                <a:solidFill>
                  <a:srgbClr val="FFC000"/>
                </a:solidFill>
              </a:rPr>
              <a:t>Diffraction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/>
              <a:t>Propagation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77AA1D-3B83-EBA9-790F-369AB5DA6542}"/>
              </a:ext>
            </a:extLst>
          </p:cNvPr>
          <p:cNvSpPr txBox="1"/>
          <p:nvPr/>
        </p:nvSpPr>
        <p:spPr>
          <a:xfrm>
            <a:off x="1837304" y="5459192"/>
            <a:ext cx="3020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/>
              <a:t>Base + </a:t>
            </a:r>
            <a:r>
              <a:rPr lang="de-DE" sz="1200" dirty="0" err="1">
                <a:solidFill>
                  <a:srgbClr val="008E40"/>
                </a:solidFill>
              </a:rPr>
              <a:t>Reflection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/>
              <a:t>Propagation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72094C5-9056-CC08-9520-1123E60E7F89}"/>
              </a:ext>
            </a:extLst>
          </p:cNvPr>
          <p:cNvSpPr txBox="1"/>
          <p:nvPr/>
        </p:nvSpPr>
        <p:spPr>
          <a:xfrm>
            <a:off x="4344701" y="5454210"/>
            <a:ext cx="3020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/>
              <a:t>Base + </a:t>
            </a:r>
            <a:r>
              <a:rPr lang="de-DE" sz="1200" dirty="0" err="1">
                <a:solidFill>
                  <a:srgbClr val="008E40"/>
                </a:solidFill>
              </a:rPr>
              <a:t>Reflection</a:t>
            </a:r>
            <a:r>
              <a:rPr lang="de-DE" sz="1200" dirty="0"/>
              <a:t>+ </a:t>
            </a:r>
            <a:r>
              <a:rPr lang="de-DE" sz="1200" dirty="0" err="1">
                <a:solidFill>
                  <a:srgbClr val="FFC000"/>
                </a:solidFill>
              </a:rPr>
              <a:t>Diffraction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/>
              <a:t>Propagation</a:t>
            </a:r>
          </a:p>
        </p:txBody>
      </p:sp>
    </p:spTree>
    <p:extLst>
      <p:ext uri="{BB962C8B-B14F-4D97-AF65-F5344CB8AC3E}">
        <p14:creationId xmlns:p14="http://schemas.microsoft.com/office/powerpoint/2010/main" val="297778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26C3E7-C36D-A672-CF79-7677CEF4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 </a:t>
            </a:r>
            <a:r>
              <a:rPr lang="de-DE" b="0" dirty="0">
                <a:latin typeface="Source Sans Pro Light" panose="020B0403030403020204" pitchFamily="34" charset="77"/>
              </a:rPr>
              <a:t>I Tobia Ippolito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FEB3F-319F-BD0A-5F1C-ECCF950F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CBB469-BBD0-A3B7-84E5-236F8E4519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Usage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296A3C-BADE-489F-DCFF-4C4B726C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256" y="3148487"/>
            <a:ext cx="1211742" cy="38162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AB91D46-6E25-5229-4453-CC0DF78FCB5A}"/>
              </a:ext>
            </a:extLst>
          </p:cNvPr>
          <p:cNvGrpSpPr/>
          <p:nvPr/>
        </p:nvGrpSpPr>
        <p:grpSpPr>
          <a:xfrm>
            <a:off x="462597" y="1560508"/>
            <a:ext cx="4220980" cy="2772863"/>
            <a:chOff x="3817886" y="1879370"/>
            <a:chExt cx="7193311" cy="439007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E56C9CD-39D9-59DA-D404-73C7948C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5467" y="1879370"/>
              <a:ext cx="4845156" cy="3515471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74A4E49-32FA-E8E4-CDC4-7CCEAEC10ACA}"/>
                </a:ext>
              </a:extLst>
            </p:cNvPr>
            <p:cNvSpPr txBox="1"/>
            <p:nvPr/>
          </p:nvSpPr>
          <p:spPr>
            <a:xfrm>
              <a:off x="8946170" y="2338685"/>
              <a:ext cx="2065027" cy="43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accent2"/>
                  </a:solidFill>
                </a:rPr>
                <a:t>Noise </a:t>
              </a:r>
              <a:r>
                <a:rPr lang="de-DE" sz="1200" dirty="0" err="1">
                  <a:solidFill>
                    <a:schemeClr val="accent2"/>
                  </a:solidFill>
                </a:rPr>
                <a:t>Prediction</a:t>
              </a:r>
              <a:endParaRPr lang="de-DE" sz="1200" dirty="0">
                <a:solidFill>
                  <a:schemeClr val="accent2"/>
                </a:solidFill>
              </a:endParaRP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7C41178D-513D-34D2-9A78-F27AE701A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6250" y="2787997"/>
              <a:ext cx="990600" cy="7620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AEEE14F-A02E-9B23-0CD5-E38A6823A395}"/>
                </a:ext>
              </a:extLst>
            </p:cNvPr>
            <p:cNvSpPr txBox="1"/>
            <p:nvPr/>
          </p:nvSpPr>
          <p:spPr>
            <a:xfrm>
              <a:off x="3817886" y="5830889"/>
              <a:ext cx="3246152" cy="43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accent2"/>
                  </a:solidFill>
                </a:rPr>
                <a:t>Optimal Parameter Settings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47C1489-A21B-B9C4-5CC2-C1CE2498D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050" y="5181047"/>
              <a:ext cx="400050" cy="66305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A5EFE332-C9F1-F994-591B-1DE6423D32B1}"/>
              </a:ext>
            </a:extLst>
          </p:cNvPr>
          <p:cNvSpPr txBox="1"/>
          <p:nvPr/>
        </p:nvSpPr>
        <p:spPr>
          <a:xfrm>
            <a:off x="3570956" y="948898"/>
            <a:ext cx="200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„KI-Bohrer“-Project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C085ECB-693C-77A8-05A4-1FF288648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516" y="3944730"/>
            <a:ext cx="3367887" cy="2045782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6CC6FFE-136F-1201-8536-5E639BCFCEC0}"/>
              </a:ext>
            </a:extLst>
          </p:cNvPr>
          <p:cNvCxnSpPr>
            <a:cxnSpLocks/>
          </p:cNvCxnSpPr>
          <p:nvPr/>
        </p:nvCxnSpPr>
        <p:spPr>
          <a:xfrm>
            <a:off x="3884968" y="3439078"/>
            <a:ext cx="1191999" cy="6995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839EBD9-241E-A0E3-8523-A67F5225447F}"/>
              </a:ext>
            </a:extLst>
          </p:cNvPr>
          <p:cNvGrpSpPr/>
          <p:nvPr/>
        </p:nvGrpSpPr>
        <p:grpSpPr>
          <a:xfrm>
            <a:off x="5978297" y="948898"/>
            <a:ext cx="2857643" cy="1541383"/>
            <a:chOff x="5751705" y="867488"/>
            <a:chExt cx="3258277" cy="1716915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FCCAAEE4-8DAD-BDF3-5D5A-804C1234FE22}"/>
                </a:ext>
              </a:extLst>
            </p:cNvPr>
            <p:cNvGrpSpPr/>
            <p:nvPr/>
          </p:nvGrpSpPr>
          <p:grpSpPr>
            <a:xfrm>
              <a:off x="5751705" y="1802954"/>
              <a:ext cx="3258277" cy="781449"/>
              <a:chOff x="2857500" y="4714875"/>
              <a:chExt cx="1763970" cy="1535056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B70E02BF-A56C-3828-9882-E2BDCAF1D436}"/>
                  </a:ext>
                </a:extLst>
              </p:cNvPr>
              <p:cNvSpPr/>
              <p:nvPr/>
            </p:nvSpPr>
            <p:spPr>
              <a:xfrm>
                <a:off x="2857501" y="4714875"/>
                <a:ext cx="1763969" cy="66675"/>
              </a:xfrm>
              <a:prstGeom prst="rect">
                <a:avLst/>
              </a:prstGeom>
              <a:solidFill>
                <a:srgbClr val="1B8C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7338CDD1-A54A-2934-66A1-BC42F3E7BEFE}"/>
                  </a:ext>
                </a:extLst>
              </p:cNvPr>
              <p:cNvSpPr/>
              <p:nvPr/>
            </p:nvSpPr>
            <p:spPr>
              <a:xfrm>
                <a:off x="2857500" y="4775200"/>
                <a:ext cx="1763969" cy="293871"/>
              </a:xfrm>
              <a:prstGeom prst="rect">
                <a:avLst/>
              </a:prstGeom>
              <a:solidFill>
                <a:srgbClr val="B08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E96A227D-52F4-C679-BA70-9AD980085B53}"/>
                  </a:ext>
                </a:extLst>
              </p:cNvPr>
              <p:cNvSpPr/>
              <p:nvPr/>
            </p:nvSpPr>
            <p:spPr>
              <a:xfrm>
                <a:off x="2857500" y="5064841"/>
                <a:ext cx="1763969" cy="535992"/>
              </a:xfrm>
              <a:prstGeom prst="rect">
                <a:avLst/>
              </a:prstGeom>
              <a:solidFill>
                <a:srgbClr val="C08D6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B94A96FE-89FF-3159-FD55-83A0338FA012}"/>
                  </a:ext>
                </a:extLst>
              </p:cNvPr>
              <p:cNvSpPr/>
              <p:nvPr/>
            </p:nvSpPr>
            <p:spPr>
              <a:xfrm>
                <a:off x="2857500" y="5439151"/>
                <a:ext cx="1763969" cy="810780"/>
              </a:xfrm>
              <a:prstGeom prst="rect">
                <a:avLst/>
              </a:prstGeom>
              <a:gradFill flip="none" rotWithShape="1">
                <a:gsLst>
                  <a:gs pos="0">
                    <a:srgbClr val="FF6600"/>
                  </a:gs>
                  <a:gs pos="73000">
                    <a:srgbClr val="BF886A">
                      <a:shade val="67500"/>
                      <a:satMod val="115000"/>
                    </a:srgbClr>
                  </a:gs>
                  <a:gs pos="100000">
                    <a:srgbClr val="BF886A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20" name="Textfeld 18">
                <a:extLst>
                  <a:ext uri="{FF2B5EF4-FFF2-40B4-BE49-F238E27FC236}">
                    <a16:creationId xmlns:a16="http://schemas.microsoft.com/office/drawing/2014/main" id="{7BA8C485-EBE1-F389-563E-5AA243CB5F32}"/>
                  </a:ext>
                </a:extLst>
              </p:cNvPr>
              <p:cNvSpPr txBox="1"/>
              <p:nvPr/>
            </p:nvSpPr>
            <p:spPr>
              <a:xfrm>
                <a:off x="3635744" y="5814870"/>
                <a:ext cx="261447" cy="4232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800">
                    <a:solidFill>
                      <a:srgbClr val="FFC000"/>
                    </a:solidFill>
                  </a:rPr>
                  <a:t>Heat</a:t>
                </a:r>
                <a:endParaRPr lang="de-DE" sz="800">
                  <a:solidFill>
                    <a:srgbClr val="FFC000"/>
                  </a:solidFill>
                  <a:cs typeface="Arial"/>
                </a:endParaRPr>
              </a:p>
            </p:txBody>
          </p:sp>
        </p:grpSp>
        <p:pic>
          <p:nvPicPr>
            <p:cNvPr id="21" name="Grafik 20" descr="Haus mit einfarbiger Füllung">
              <a:extLst>
                <a:ext uri="{FF2B5EF4-FFF2-40B4-BE49-F238E27FC236}">
                  <a16:creationId xmlns:a16="http://schemas.microsoft.com/office/drawing/2014/main" id="{1E41BB79-378E-C6FA-EB82-1E25CDC57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03415" y="1396390"/>
              <a:ext cx="484675" cy="465493"/>
            </a:xfrm>
            <a:prstGeom prst="rect">
              <a:avLst/>
            </a:prstGeom>
          </p:spPr>
        </p:pic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93C742A5-054E-8C05-7EE5-FB15D78022AB}"/>
                </a:ext>
              </a:extLst>
            </p:cNvPr>
            <p:cNvSpPr/>
            <p:nvPr/>
          </p:nvSpPr>
          <p:spPr>
            <a:xfrm>
              <a:off x="7303128" y="1696976"/>
              <a:ext cx="155329" cy="568269"/>
            </a:xfrm>
            <a:prstGeom prst="downArrow">
              <a:avLst/>
            </a:prstGeom>
            <a:solidFill>
              <a:srgbClr val="0070C0"/>
            </a:solidFill>
            <a:ln w="12700">
              <a:solidFill>
                <a:srgbClr val="0424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23" name="Textfeld 21">
              <a:extLst>
                <a:ext uri="{FF2B5EF4-FFF2-40B4-BE49-F238E27FC236}">
                  <a16:creationId xmlns:a16="http://schemas.microsoft.com/office/drawing/2014/main" id="{04F765D1-2BD6-3C72-09CB-7378A44FFCDB}"/>
                </a:ext>
              </a:extLst>
            </p:cNvPr>
            <p:cNvSpPr txBox="1"/>
            <p:nvPr/>
          </p:nvSpPr>
          <p:spPr>
            <a:xfrm>
              <a:off x="6976156" y="1498122"/>
              <a:ext cx="845103" cy="2308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/>
                <a:t>Deep Drilling</a:t>
              </a:r>
              <a:endParaRPr lang="de-DE" sz="900" dirty="0">
                <a:cs typeface="Arial"/>
              </a:endParaRPr>
            </a:p>
          </p:txBody>
        </p:sp>
        <p:sp>
          <p:nvSpPr>
            <p:cNvPr id="24" name="Halbbogen 23">
              <a:extLst>
                <a:ext uri="{FF2B5EF4-FFF2-40B4-BE49-F238E27FC236}">
                  <a16:creationId xmlns:a16="http://schemas.microsoft.com/office/drawing/2014/main" id="{CDA25564-AA3D-3E14-EC2A-42BC1E6C3ED8}"/>
                </a:ext>
              </a:extLst>
            </p:cNvPr>
            <p:cNvSpPr/>
            <p:nvPr/>
          </p:nvSpPr>
          <p:spPr>
            <a:xfrm>
              <a:off x="6774440" y="1240553"/>
              <a:ext cx="1212701" cy="1117182"/>
            </a:xfrm>
            <a:prstGeom prst="blockArc">
              <a:avLst>
                <a:gd name="adj1" fmla="val 10800000"/>
                <a:gd name="adj2" fmla="val 21599787"/>
                <a:gd name="adj3" fmla="val 4966"/>
              </a:avLst>
            </a:prstGeom>
            <a:solidFill>
              <a:srgbClr val="A02B93"/>
            </a:solidFill>
            <a:ln w="12700">
              <a:solidFill>
                <a:srgbClr val="0424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5" name="Halbbogen 24">
              <a:extLst>
                <a:ext uri="{FF2B5EF4-FFF2-40B4-BE49-F238E27FC236}">
                  <a16:creationId xmlns:a16="http://schemas.microsoft.com/office/drawing/2014/main" id="{1C707BDA-F32B-E6D7-CF69-BCC9EE2F1EE6}"/>
                </a:ext>
              </a:extLst>
            </p:cNvPr>
            <p:cNvSpPr/>
            <p:nvPr/>
          </p:nvSpPr>
          <p:spPr>
            <a:xfrm>
              <a:off x="6662559" y="1151299"/>
              <a:ext cx="1436462" cy="1303310"/>
            </a:xfrm>
            <a:prstGeom prst="blockArc">
              <a:avLst>
                <a:gd name="adj1" fmla="val 10768897"/>
                <a:gd name="adj2" fmla="val 26597"/>
                <a:gd name="adj3" fmla="val 3506"/>
              </a:avLst>
            </a:prstGeom>
            <a:solidFill>
              <a:srgbClr val="D86ECC"/>
            </a:solidFill>
            <a:ln w="12700">
              <a:solidFill>
                <a:srgbClr val="0424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6" name="Halbbogen 25">
              <a:extLst>
                <a:ext uri="{FF2B5EF4-FFF2-40B4-BE49-F238E27FC236}">
                  <a16:creationId xmlns:a16="http://schemas.microsoft.com/office/drawing/2014/main" id="{F66D82E6-AF12-1A31-4811-9BDA87FBF8A5}"/>
                </a:ext>
              </a:extLst>
            </p:cNvPr>
            <p:cNvSpPr/>
            <p:nvPr/>
          </p:nvSpPr>
          <p:spPr>
            <a:xfrm>
              <a:off x="6486137" y="1042250"/>
              <a:ext cx="1789306" cy="1513786"/>
            </a:xfrm>
            <a:prstGeom prst="blockArc">
              <a:avLst>
                <a:gd name="adj1" fmla="val 10768897"/>
                <a:gd name="adj2" fmla="val 20726824"/>
                <a:gd name="adj3" fmla="val 4527"/>
              </a:avLst>
            </a:prstGeom>
            <a:solidFill>
              <a:srgbClr val="E59EDD"/>
            </a:solidFill>
            <a:ln w="12700">
              <a:solidFill>
                <a:srgbClr val="0424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27" name="Grafik 26" descr="Wütende Gesichtskontur mit einfarbiger Füllung">
              <a:extLst>
                <a:ext uri="{FF2B5EF4-FFF2-40B4-BE49-F238E27FC236}">
                  <a16:creationId xmlns:a16="http://schemas.microsoft.com/office/drawing/2014/main" id="{2F1688FC-C0B4-82FD-4E00-7DE4162D3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23075" y="1017251"/>
              <a:ext cx="475603" cy="483635"/>
            </a:xfrm>
            <a:prstGeom prst="rect">
              <a:avLst/>
            </a:prstGeom>
          </p:spPr>
        </p:pic>
        <p:pic>
          <p:nvPicPr>
            <p:cNvPr id="28" name="Grafik 27" descr="Blitz mit einfarbiger Füllung">
              <a:extLst>
                <a:ext uri="{FF2B5EF4-FFF2-40B4-BE49-F238E27FC236}">
                  <a16:creationId xmlns:a16="http://schemas.microsoft.com/office/drawing/2014/main" id="{C134A029-46FD-BCF6-DA40-1ECEBA7B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80308" y="929072"/>
              <a:ext cx="293967" cy="311481"/>
            </a:xfrm>
            <a:prstGeom prst="rect">
              <a:avLst/>
            </a:prstGeom>
          </p:spPr>
        </p:pic>
        <p:sp>
          <p:nvSpPr>
            <p:cNvPr id="29" name="Textfeld 35">
              <a:extLst>
                <a:ext uri="{FF2B5EF4-FFF2-40B4-BE49-F238E27FC236}">
                  <a16:creationId xmlns:a16="http://schemas.microsoft.com/office/drawing/2014/main" id="{B0D3639E-D1AC-A7F6-1A86-28B390336A36}"/>
                </a:ext>
              </a:extLst>
            </p:cNvPr>
            <p:cNvSpPr txBox="1"/>
            <p:nvPr/>
          </p:nvSpPr>
          <p:spPr>
            <a:xfrm>
              <a:off x="6405384" y="867488"/>
              <a:ext cx="872355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800"/>
                <a:t>Noise Pollution</a:t>
              </a:r>
              <a:endParaRPr lang="de-DE" sz="800">
                <a:cs typeface="Arial"/>
              </a:endParaRPr>
            </a:p>
          </p:txBody>
        </p:sp>
        <p:pic>
          <p:nvPicPr>
            <p:cNvPr id="30" name="Grafik 29" descr="Haus mit einfarbiger Füllung">
              <a:extLst>
                <a:ext uri="{FF2B5EF4-FFF2-40B4-BE49-F238E27FC236}">
                  <a16:creationId xmlns:a16="http://schemas.microsoft.com/office/drawing/2014/main" id="{B7845582-0AAB-DD78-8CF5-C59852698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88001" y="1396390"/>
              <a:ext cx="484675" cy="465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422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C6FCB40-14E9-119C-422D-B10DF4A3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 </a:t>
            </a:r>
            <a:r>
              <a:rPr lang="de-DE" b="0" dirty="0">
                <a:latin typeface="Source Sans Pro Light" panose="020B0403030403020204" pitchFamily="34" charset="77"/>
              </a:rPr>
              <a:t>I Tobia Ippolito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8CFC9B-82D0-BAFC-80F6-88CDAA47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8E061A-8BB6-4327-C80C-C638A4D39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Goal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9F6697-6187-7CB7-BCAF-BAD5F7A4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5" y="3589498"/>
            <a:ext cx="7118350" cy="1382701"/>
          </a:xfrm>
          <a:prstGeom prst="rect">
            <a:avLst/>
          </a:prstGeom>
        </p:spPr>
      </p:pic>
      <p:sp>
        <p:nvSpPr>
          <p:cNvPr id="12" name="Pfeil: nach oben 11">
            <a:extLst>
              <a:ext uri="{FF2B5EF4-FFF2-40B4-BE49-F238E27FC236}">
                <a16:creationId xmlns:a16="http://schemas.microsoft.com/office/drawing/2014/main" id="{725FC163-68B0-CF30-99F1-BC24BD75170F}"/>
              </a:ext>
            </a:extLst>
          </p:cNvPr>
          <p:cNvSpPr/>
          <p:nvPr/>
        </p:nvSpPr>
        <p:spPr>
          <a:xfrm>
            <a:off x="7807240" y="3194004"/>
            <a:ext cx="412750" cy="552450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B310A37-7A09-8BE2-F6BC-9C23965A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156" y="671429"/>
            <a:ext cx="1872198" cy="189318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9C94CDA-2C2E-F436-5E43-61DB77ED67C1}"/>
              </a:ext>
            </a:extLst>
          </p:cNvPr>
          <p:cNvSpPr txBox="1"/>
          <p:nvPr/>
        </p:nvSpPr>
        <p:spPr>
          <a:xfrm>
            <a:off x="3225010" y="2575269"/>
            <a:ext cx="3020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/>
              <a:t>Base + </a:t>
            </a:r>
            <a:r>
              <a:rPr lang="de-DE" sz="1200" b="1" dirty="0" err="1">
                <a:solidFill>
                  <a:srgbClr val="008E40"/>
                </a:solidFill>
              </a:rPr>
              <a:t>Reflection</a:t>
            </a:r>
            <a:r>
              <a:rPr lang="de-DE" sz="1200" dirty="0"/>
              <a:t>+ </a:t>
            </a:r>
            <a:r>
              <a:rPr lang="de-DE" sz="1200" b="1" dirty="0" err="1">
                <a:solidFill>
                  <a:srgbClr val="FFC000"/>
                </a:solidFill>
              </a:rPr>
              <a:t>Diffraction</a:t>
            </a:r>
            <a:r>
              <a:rPr lang="de-DE" sz="1200" dirty="0"/>
              <a:t> </a:t>
            </a:r>
          </a:p>
          <a:p>
            <a:pPr algn="ctr"/>
            <a:r>
              <a:rPr lang="de-DE" sz="1200" dirty="0"/>
              <a:t>Propagation</a:t>
            </a:r>
          </a:p>
        </p:txBody>
      </p:sp>
    </p:spTree>
    <p:extLst>
      <p:ext uri="{BB962C8B-B14F-4D97-AF65-F5344CB8AC3E}">
        <p14:creationId xmlns:p14="http://schemas.microsoft.com/office/powerpoint/2010/main" val="26822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D28EB25-7032-9DAC-DDC5-C90103EAD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 </a:t>
            </a:r>
            <a:r>
              <a:rPr lang="de-DE" b="0" dirty="0">
                <a:latin typeface="Source Sans Pro Light" panose="020B0403030403020204" pitchFamily="34" charset="77"/>
              </a:rPr>
              <a:t>I Tobia Ippolito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184FDC-102A-BFB5-9D5F-EB217C1D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9F8551-C5FC-0DF7-7764-F24A4A2798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C211B13-78EF-43E0-6212-7C85EAA0B397}"/>
              </a:ext>
            </a:extLst>
          </p:cNvPr>
          <p:cNvSpPr txBox="1"/>
          <p:nvPr/>
        </p:nvSpPr>
        <p:spPr>
          <a:xfrm>
            <a:off x="3808714" y="769050"/>
            <a:ext cx="152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Project Papers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8A36E3B-DBBC-D77F-0010-FCAFF909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301" y="1578652"/>
            <a:ext cx="2431603" cy="2203544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FED67D4-AE2D-94EF-124B-2BE9A981D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19" y="1578652"/>
            <a:ext cx="2787911" cy="2411688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82E35C2-0BEC-61CB-1D78-46C079FA7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075" y="1578652"/>
            <a:ext cx="3138056" cy="3279913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D5D2F42-8F13-FCF4-E3BC-BFD054D7E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312" y="4212382"/>
            <a:ext cx="2125581" cy="1977739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AFEA62B-E609-AB49-6C18-63B4408AA104}"/>
              </a:ext>
            </a:extLst>
          </p:cNvPr>
          <p:cNvSpPr txBox="1"/>
          <p:nvPr/>
        </p:nvSpPr>
        <p:spPr>
          <a:xfrm>
            <a:off x="1360597" y="1282701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Project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E21DD3-7F2A-7A66-E780-EC6D1F233FF6}"/>
              </a:ext>
            </a:extLst>
          </p:cNvPr>
          <p:cNvSpPr txBox="1"/>
          <p:nvPr/>
        </p:nvSpPr>
        <p:spPr>
          <a:xfrm>
            <a:off x="4125841" y="1282701"/>
            <a:ext cx="525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Data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CBC0774-2521-C61B-70B1-AD4D82B0953C}"/>
              </a:ext>
            </a:extLst>
          </p:cNvPr>
          <p:cNvSpPr txBox="1"/>
          <p:nvPr/>
        </p:nvSpPr>
        <p:spPr>
          <a:xfrm>
            <a:off x="6636958" y="1282701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Additional (</a:t>
            </a:r>
            <a:r>
              <a:rPr lang="de-DE" sz="1400" dirty="0" err="1"/>
              <a:t>CVPR</a:t>
            </a:r>
            <a:r>
              <a:rPr lang="de-DE" sz="1400" dirty="0"/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D594510-2E0C-0D3C-42CA-52F0466E4BE7}"/>
              </a:ext>
            </a:extLst>
          </p:cNvPr>
          <p:cNvSpPr txBox="1"/>
          <p:nvPr/>
        </p:nvSpPr>
        <p:spPr>
          <a:xfrm>
            <a:off x="3778513" y="3915724"/>
            <a:ext cx="135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Other Approach</a:t>
            </a:r>
          </a:p>
        </p:txBody>
      </p:sp>
    </p:spTree>
    <p:extLst>
      <p:ext uri="{BB962C8B-B14F-4D97-AF65-F5344CB8AC3E}">
        <p14:creationId xmlns:p14="http://schemas.microsoft.com/office/powerpoint/2010/main" val="17822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E493-C605-8EF1-CBCC-B8829999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4A003E-16B3-29DD-BA77-E24B47ED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 </a:t>
            </a:r>
            <a:r>
              <a:rPr lang="de-DE" b="0" dirty="0">
                <a:latin typeface="Source Sans Pro Light" panose="020B0403030403020204" pitchFamily="34" charset="77"/>
              </a:rPr>
              <a:t>I Tobia Ippolito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E2BBAD-5579-25A5-D081-FF8DAD4E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04072AD-3CC2-FA1F-01FC-A0CB36626B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B75D6F-ABBE-7AE3-918C-51134EE20ADE}"/>
              </a:ext>
            </a:extLst>
          </p:cNvPr>
          <p:cNvSpPr txBox="1"/>
          <p:nvPr/>
        </p:nvSpPr>
        <p:spPr>
          <a:xfrm>
            <a:off x="3808714" y="769050"/>
            <a:ext cx="141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Other Papers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08673AE-8221-AAC0-0634-06F6C9AA38C0}"/>
              </a:ext>
            </a:extLst>
          </p:cNvPr>
          <p:cNvSpPr txBox="1"/>
          <p:nvPr/>
        </p:nvSpPr>
        <p:spPr>
          <a:xfrm>
            <a:off x="1360597" y="1282701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Pix2Pix</a:t>
            </a:r>
            <a:endParaRPr lang="de-DE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54040F5-5C92-D8AF-FFCC-0B8E98E39B21}"/>
              </a:ext>
            </a:extLst>
          </p:cNvPr>
          <p:cNvSpPr txBox="1"/>
          <p:nvPr/>
        </p:nvSpPr>
        <p:spPr>
          <a:xfrm>
            <a:off x="4697344" y="1282701"/>
            <a:ext cx="345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Predicting the propagation of acoustic waves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855898-76CC-EB11-61EA-2C1F806E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641" y="1649475"/>
            <a:ext cx="2979935" cy="1767758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0BC7AF8-14F3-BD5D-1A1E-4319A4283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878" y="1649475"/>
            <a:ext cx="2531563" cy="1767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7934298-3A4B-EEE2-7B6F-A340CBFFA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775" y="3501434"/>
            <a:ext cx="3255365" cy="221453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11719C9-9F26-0921-F80D-6CADA0F85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01" y="1649475"/>
            <a:ext cx="2918828" cy="19759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59B1F509-7A39-34AC-E9F9-CF752ABB8C20}"/>
              </a:ext>
            </a:extLst>
          </p:cNvPr>
          <p:cNvSpPr txBox="1"/>
          <p:nvPr/>
        </p:nvSpPr>
        <p:spPr>
          <a:xfrm>
            <a:off x="246090" y="3962366"/>
            <a:ext cx="4034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PhysiX</a:t>
            </a:r>
            <a:r>
              <a:rPr lang="en-US" sz="1400" dirty="0"/>
              <a:t>: A Foundation Model for Physics Simulations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169DBDE2-DF56-8387-65BF-CFA0295E8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091" y="4270143"/>
            <a:ext cx="1963883" cy="18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7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9FB9C4-167C-805A-B841-514647D80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151A1D3-182E-5E59-9956-259D332C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CF6C-A126-674D-AFDC-4252216F96A5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505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4D84AD-AE4F-FD42-486A-51112AA2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Can generative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? </a:t>
            </a:r>
            <a:r>
              <a:rPr lang="de-DE" b="0" dirty="0">
                <a:latin typeface="Source Sans Pro Light" panose="020B0403030403020204" pitchFamily="34" charset="77"/>
              </a:rPr>
              <a:t>I Tobia Ippolito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738B9F4-82E3-D9FB-3EB6-C3DA7EAB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45EC-98D6-F440-8F93-5F54CA79E68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93C679-6FCB-2F88-ABF4-32DE3CDA5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5760" y="3465594"/>
            <a:ext cx="2470150" cy="172243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Real </a:t>
            </a:r>
            <a:r>
              <a:rPr lang="de-DE" dirty="0" err="1"/>
              <a:t>Satelite</a:t>
            </a:r>
            <a:r>
              <a:rPr lang="de-DE" dirty="0"/>
              <a:t> Images</a:t>
            </a:r>
          </a:p>
          <a:p>
            <a:pPr marL="285750" indent="-285750">
              <a:buFontTx/>
              <a:buChar char="-"/>
            </a:pPr>
            <a:r>
              <a:rPr lang="de-DE" dirty="0"/>
              <a:t>10.000 </a:t>
            </a:r>
            <a:r>
              <a:rPr lang="de-DE" dirty="0" err="1"/>
              <a:t>train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1.200 </a:t>
            </a:r>
            <a:r>
              <a:rPr lang="de-DE" dirty="0" err="1"/>
              <a:t>test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Is</a:t>
            </a:r>
            <a:r>
              <a:rPr lang="de-DE" dirty="0"/>
              <a:t> a Benchmark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F528C0-B49A-B1E6-1D41-947EC7C6B6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0542" y="3465594"/>
            <a:ext cx="2841413" cy="172243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Random (</a:t>
            </a:r>
            <a:r>
              <a:rPr lang="de-DE" dirty="0" err="1"/>
              <a:t>Synthetic</a:t>
            </a:r>
            <a:r>
              <a:rPr lang="de-DE" dirty="0"/>
              <a:t>) Images</a:t>
            </a:r>
          </a:p>
          <a:p>
            <a:pPr marL="285750" indent="-285750">
              <a:buFontTx/>
              <a:buChar char="-"/>
            </a:pPr>
            <a:r>
              <a:rPr lang="de-DE" dirty="0"/>
              <a:t>10.000 </a:t>
            </a:r>
            <a:r>
              <a:rPr lang="de-DE" dirty="0" err="1"/>
              <a:t>train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1.000 </a:t>
            </a:r>
            <a:r>
              <a:rPr lang="de-DE" dirty="0" err="1"/>
              <a:t>test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17B23F7-BB08-B87B-18A6-14B90E9A00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35760" y="2986805"/>
            <a:ext cx="2572290" cy="365125"/>
          </a:xfrm>
        </p:spPr>
        <p:txBody>
          <a:bodyPr/>
          <a:lstStyle/>
          <a:p>
            <a:r>
              <a:rPr lang="de-DE" dirty="0"/>
              <a:t>Urban Dataset (</a:t>
            </a:r>
            <a:r>
              <a:rPr lang="de-DE" dirty="0" err="1"/>
              <a:t>Physgen</a:t>
            </a:r>
            <a:r>
              <a:rPr lang="de-DE" dirty="0"/>
              <a:t>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3034128-62FF-496F-E279-B7DEA623AD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0543" y="3002698"/>
            <a:ext cx="2470150" cy="349231"/>
          </a:xfrm>
        </p:spPr>
        <p:txBody>
          <a:bodyPr/>
          <a:lstStyle/>
          <a:p>
            <a:r>
              <a:rPr lang="de-DE" dirty="0"/>
              <a:t>Random Dataset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F7E3C2B-25CE-4D1B-3AB2-090840A12C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BC51DF-82AD-8495-048E-24B765DB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211" y="1684279"/>
            <a:ext cx="1165368" cy="116536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C3BA9CA-3DD6-42F3-BFD3-5632470FC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46" y="1684279"/>
            <a:ext cx="1165368" cy="1165368"/>
          </a:xfrm>
          <a:prstGeom prst="rect">
            <a:avLst/>
          </a:prstGeom>
        </p:spPr>
      </p:pic>
      <p:pic>
        <p:nvPicPr>
          <p:cNvPr id="16" name="Grafik 15" descr="Erdkugel: Afrika und Europa mit einfarbiger Füllung">
            <a:extLst>
              <a:ext uri="{FF2B5EF4-FFF2-40B4-BE49-F238E27FC236}">
                <a16:creationId xmlns:a16="http://schemas.microsoft.com/office/drawing/2014/main" id="{0E1ECD2D-2DDC-FA89-CBE2-70914C730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2849" y="1352653"/>
            <a:ext cx="794363" cy="794363"/>
          </a:xfrm>
          <a:prstGeom prst="rect">
            <a:avLst/>
          </a:prstGeom>
        </p:spPr>
      </p:pic>
      <p:pic>
        <p:nvPicPr>
          <p:cNvPr id="18" name="Grafik 17" descr="Würfel Silhouette">
            <a:extLst>
              <a:ext uri="{FF2B5EF4-FFF2-40B4-BE49-F238E27FC236}">
                <a16:creationId xmlns:a16="http://schemas.microsoft.com/office/drawing/2014/main" id="{662D414D-D369-2118-E9E2-D9E5B1DAE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3598" y="1138382"/>
            <a:ext cx="914400" cy="914400"/>
          </a:xfrm>
          <a:prstGeom prst="rect">
            <a:avLst/>
          </a:prstGeom>
        </p:spPr>
      </p:pic>
      <p:pic>
        <p:nvPicPr>
          <p:cNvPr id="20" name="Grafik 19" descr="Shuffle mit einfarbiger Füllung">
            <a:extLst>
              <a:ext uri="{FF2B5EF4-FFF2-40B4-BE49-F238E27FC236}">
                <a16:creationId xmlns:a16="http://schemas.microsoft.com/office/drawing/2014/main" id="{5F7E64FF-99D2-D322-FB7C-4F92C7A8B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0461" y="1595582"/>
            <a:ext cx="526274" cy="52627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5BB893F3-C28C-F495-9FF5-8A59397824EB}"/>
              </a:ext>
            </a:extLst>
          </p:cNvPr>
          <p:cNvSpPr txBox="1"/>
          <p:nvPr/>
        </p:nvSpPr>
        <p:spPr>
          <a:xfrm>
            <a:off x="5807532" y="5032213"/>
            <a:ext cx="2459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Adjusted</a:t>
            </a:r>
            <a:r>
              <a:rPr lang="de-DE" sz="1200" dirty="0"/>
              <a:t> Pipeline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this</a:t>
            </a:r>
            <a:r>
              <a:rPr lang="de-DE" sz="1200" dirty="0"/>
              <a:t> generation</a:t>
            </a:r>
          </a:p>
        </p:txBody>
      </p:sp>
      <p:sp>
        <p:nvSpPr>
          <p:cNvPr id="30" name="Pfeil: nach oben gebogen 29">
            <a:extLst>
              <a:ext uri="{FF2B5EF4-FFF2-40B4-BE49-F238E27FC236}">
                <a16:creationId xmlns:a16="http://schemas.microsoft.com/office/drawing/2014/main" id="{D2EF5696-11AB-607F-8838-C61F7D9086CE}"/>
              </a:ext>
            </a:extLst>
          </p:cNvPr>
          <p:cNvSpPr/>
          <p:nvPr/>
        </p:nvSpPr>
        <p:spPr>
          <a:xfrm rot="5400000">
            <a:off x="5559803" y="4951455"/>
            <a:ext cx="276999" cy="266643"/>
          </a:xfrm>
          <a:prstGeom prst="bentUpArrow">
            <a:avLst>
              <a:gd name="adj1" fmla="val 14165"/>
              <a:gd name="adj2" fmla="val 25000"/>
              <a:gd name="adj3" fmla="val 22045"/>
            </a:avLst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B95CB62-CB78-B731-DBA9-F3765D2D56DF}"/>
              </a:ext>
            </a:extLst>
          </p:cNvPr>
          <p:cNvSpPr txBox="1"/>
          <p:nvPr/>
        </p:nvSpPr>
        <p:spPr>
          <a:xfrm>
            <a:off x="3726590" y="3669892"/>
            <a:ext cx="138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same </a:t>
            </a:r>
            <a:r>
              <a:rPr lang="de-DE" sz="12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ground</a:t>
            </a:r>
            <a:r>
              <a:rPr lang="de-DE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de-DE" sz="12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truth</a:t>
            </a:r>
            <a:r>
              <a:rPr lang="de-DE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</a:p>
          <a:p>
            <a:pPr algn="ctr"/>
            <a:r>
              <a:rPr lang="de-DE" sz="12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creation</a:t>
            </a:r>
            <a:r>
              <a:rPr lang="de-DE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de-DE" sz="12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process</a:t>
            </a:r>
            <a:r>
              <a:rPr lang="de-DE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</a:p>
          <a:p>
            <a:pPr algn="ctr"/>
            <a:r>
              <a:rPr lang="de-DE" sz="12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by</a:t>
            </a:r>
            <a:r>
              <a:rPr lang="de-DE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a </a:t>
            </a:r>
            <a:r>
              <a:rPr lang="de-DE" sz="12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simulation</a:t>
            </a:r>
            <a:endParaRPr lang="de-DE" sz="12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0895222-AA5E-B939-CB0C-BA0C7E4A597B}"/>
              </a:ext>
            </a:extLst>
          </p:cNvPr>
          <p:cNvCxnSpPr/>
          <p:nvPr/>
        </p:nvCxnSpPr>
        <p:spPr>
          <a:xfrm>
            <a:off x="3924300" y="3604260"/>
            <a:ext cx="990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6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  <p:bldP spid="10" grpId="0" build="p"/>
      <p:bldP spid="11" grpId="0" build="p"/>
      <p:bldP spid="21" grpId="0"/>
      <p:bldP spid="30" grpId="0" animBg="1"/>
      <p:bldP spid="5" grpId="0"/>
    </p:bldLst>
  </p:timing>
</p:sld>
</file>

<file path=ppt/theme/theme1.xml><?xml version="1.0" encoding="utf-8"?>
<a:theme xmlns:a="http://schemas.openxmlformats.org/drawingml/2006/main" name="Office">
  <a:themeElements>
    <a:clrScheme name="CD Hochschule Offenburg 2023">
      <a:dk1>
        <a:srgbClr val="111F6D"/>
      </a:dk1>
      <a:lt1>
        <a:srgbClr val="FFFFFF"/>
      </a:lt1>
      <a:dk2>
        <a:srgbClr val="111F6D"/>
      </a:dk2>
      <a:lt2>
        <a:srgbClr val="FF0000"/>
      </a:lt2>
      <a:accent1>
        <a:srgbClr val="FFEB00"/>
      </a:accent1>
      <a:accent2>
        <a:srgbClr val="FF6A00"/>
      </a:accent2>
      <a:accent3>
        <a:srgbClr val="FF4193"/>
      </a:accent3>
      <a:accent4>
        <a:srgbClr val="00A9FF"/>
      </a:accent4>
      <a:accent5>
        <a:srgbClr val="00C2C9"/>
      </a:accent5>
      <a:accent6>
        <a:srgbClr val="2CBE00"/>
      </a:accent6>
      <a:hlink>
        <a:srgbClr val="00A9FF"/>
      </a:hlink>
      <a:folHlink>
        <a:srgbClr val="111F6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_PPT_Vorlage_7_offen" id="{A9A13AB2-DC52-5B45-85C1-C3426DEA5124}" vid="{CAC553DE-3BF7-324D-8D50-335B10F09B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4-3_HO_PPT-Vorlage</Template>
  <TotalTime>0</TotalTime>
  <Words>628</Words>
  <Application>Microsoft Office PowerPoint</Application>
  <PresentationFormat>Bildschirmpräsentation (4:3)</PresentationFormat>
  <Paragraphs>165</Paragraphs>
  <Slides>21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Source Sans Pro</vt:lpstr>
      <vt:lpstr>Source Sans Pro Light</vt:lpstr>
      <vt:lpstr>Source Sans Pro Semibold</vt:lpstr>
      <vt:lpstr>Source Serif Pro Semibold</vt:lpstr>
      <vt:lpstr>Office</vt:lpstr>
      <vt:lpstr>Can generative models learn complex relationships?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Experiments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Tobia Ippolito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Büchele</dc:creator>
  <cp:lastModifiedBy>Tobia Ippolito</cp:lastModifiedBy>
  <cp:revision>40</cp:revision>
  <dcterms:created xsi:type="dcterms:W3CDTF">2023-10-27T13:00:10Z</dcterms:created>
  <dcterms:modified xsi:type="dcterms:W3CDTF">2025-07-07T08:52:47Z</dcterms:modified>
</cp:coreProperties>
</file>